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74" r:id="rId7"/>
    <p:sldId id="275" r:id="rId8"/>
    <p:sldId id="277" r:id="rId9"/>
    <p:sldId id="270" r:id="rId10"/>
    <p:sldId id="264" r:id="rId11"/>
    <p:sldId id="265" r:id="rId12"/>
    <p:sldId id="266" r:id="rId13"/>
    <p:sldId id="267" r:id="rId14"/>
    <p:sldId id="271" r:id="rId15"/>
    <p:sldId id="272" r:id="rId16"/>
    <p:sldId id="273" r:id="rId17"/>
    <p:sldId id="294" r:id="rId18"/>
    <p:sldId id="280" r:id="rId19"/>
    <p:sldId id="314" r:id="rId20"/>
    <p:sldId id="276" r:id="rId21"/>
    <p:sldId id="284" r:id="rId22"/>
    <p:sldId id="283" r:id="rId23"/>
    <p:sldId id="286" r:id="rId24"/>
    <p:sldId id="285" r:id="rId25"/>
    <p:sldId id="301" r:id="rId26"/>
    <p:sldId id="303" r:id="rId27"/>
    <p:sldId id="304" r:id="rId28"/>
    <p:sldId id="305" r:id="rId29"/>
    <p:sldId id="306" r:id="rId30"/>
    <p:sldId id="307" r:id="rId31"/>
    <p:sldId id="308" r:id="rId32"/>
    <p:sldId id="309" r:id="rId33"/>
    <p:sldId id="310" r:id="rId34"/>
    <p:sldId id="311" r:id="rId35"/>
    <p:sldId id="312" r:id="rId36"/>
    <p:sldId id="313" r:id="rId37"/>
    <p:sldId id="302" r:id="rId38"/>
    <p:sldId id="288" r:id="rId39"/>
    <p:sldId id="290" r:id="rId40"/>
    <p:sldId id="292" r:id="rId41"/>
    <p:sldId id="289" r:id="rId42"/>
    <p:sldId id="291" r:id="rId43"/>
    <p:sldId id="287" r:id="rId44"/>
    <p:sldId id="293" r:id="rId45"/>
    <p:sldId id="297" r:id="rId46"/>
    <p:sldId id="299" r:id="rId47"/>
    <p:sldId id="300" r:id="rId48"/>
    <p:sldId id="315" r:id="rId49"/>
    <p:sldId id="316" r:id="rId50"/>
    <p:sldId id="317" r:id="rId51"/>
    <p:sldId id="318" r:id="rId52"/>
    <p:sldId id="319" r:id="rId5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28.02.2020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28.02.2020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28.02.2020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pPr/>
              <a:t>28.02.2020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pPr/>
              <a:t>28.02.2020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pPr/>
              <a:t>28.02.2020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pPr/>
              <a:t>28.02.2020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pPr/>
              <a:t>28.02.2020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pPr/>
              <a:t>28.02.2020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28.02.2020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pPr/>
              <a:t>28.02.2020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3000"/>
            <a:lum/>
          </a:blip>
          <a:srcRect/>
          <a:stretch>
            <a:fillRect t="-16000" b="-16000"/>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28.02.2020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467544" y="2204864"/>
            <a:ext cx="828092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5400"/>
              </a:spcAft>
              <a:buClrTx/>
              <a:buSzTx/>
              <a:buFontTx/>
              <a:buNone/>
              <a:tabLst/>
              <a:defRPr/>
            </a:pPr>
            <a:r>
              <a:rPr lang="tr-TR" sz="3600" b="1" dirty="0" smtClean="0">
                <a:solidFill>
                  <a:srgbClr val="002060"/>
                </a:solidFill>
                <a:effectLst>
                  <a:outerShdw blurRad="38100" dist="38100" dir="2700000" algn="tl">
                    <a:srgbClr val="000000">
                      <a:alpha val="43137"/>
                    </a:srgbClr>
                  </a:outerShdw>
                </a:effectLst>
                <a:latin typeface="+mj-lt"/>
                <a:ea typeface="+mj-ea"/>
                <a:cs typeface="+mj-cs"/>
              </a:rPr>
              <a:t>ÇEŞME</a:t>
            </a:r>
            <a:r>
              <a:rPr kumimoji="0" lang="tr-TR" sz="3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 </a:t>
            </a:r>
            <a:r>
              <a:rPr kumimoji="0" lang="tr-TR" sz="3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
            </a:r>
            <a:br>
              <a:rPr kumimoji="0" lang="tr-TR" sz="3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br>
            <a:r>
              <a:rPr kumimoji="0" lang="tr-TR" sz="3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İLÇE MİLLİ EĞİTİM MÜDÜRLÜĞÜ</a:t>
            </a:r>
            <a:br>
              <a:rPr kumimoji="0" lang="tr-TR" sz="3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br>
            <a:r>
              <a:rPr kumimoji="0" lang="tr-TR" sz="36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(İSG Bürosu)</a:t>
            </a:r>
            <a:r>
              <a:rPr kumimoji="0" lang="tr-TR" sz="5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t/>
            </a:r>
            <a:br>
              <a:rPr kumimoji="0" lang="tr-TR" sz="5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j-lt"/>
                <a:ea typeface="+mj-ea"/>
                <a:cs typeface="+mj-cs"/>
              </a:rPr>
            </a:br>
            <a:r>
              <a:rPr kumimoji="0" lang="tr-TR" sz="6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DEPREM</a:t>
            </a:r>
            <a:r>
              <a:rPr kumimoji="0" lang="tr-TR" altLang="tr-TR" sz="5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lt"/>
                <a:ea typeface="+mn-ea"/>
                <a:cs typeface="+mn-cs"/>
              </a:rPr>
              <a:t/>
            </a:r>
            <a:br>
              <a:rPr kumimoji="0" lang="tr-TR" altLang="tr-TR" sz="5400" b="1" i="0" u="none" strike="noStrike" kern="1200" cap="none" spc="0" normalizeH="0" baseline="0" noProof="0" dirty="0" smtClean="0">
                <a:ln>
                  <a:noFill/>
                </a:ln>
                <a:solidFill>
                  <a:srgbClr val="002060"/>
                </a:solidFill>
                <a:effectLst>
                  <a:outerShdw blurRad="38100" dist="38100" dir="2700000" algn="tl">
                    <a:srgbClr val="000000">
                      <a:alpha val="43137"/>
                    </a:srgbClr>
                  </a:outerShdw>
                </a:effectLst>
                <a:uLnTx/>
                <a:uFillTx/>
                <a:latin typeface="+mn-lt"/>
                <a:ea typeface="+mn-ea"/>
                <a:cs typeface="+mn-cs"/>
              </a:rPr>
            </a:br>
            <a:endParaRPr kumimoji="0" lang="tr-TR" sz="54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mn-lt"/>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8435" name="Picture 3"/>
          <p:cNvPicPr>
            <a:picLocks noChangeAspect="1" noChangeArrowheads="1"/>
          </p:cNvPicPr>
          <p:nvPr/>
        </p:nvPicPr>
        <p:blipFill>
          <a:blip r:embed="rId3" cstate="print"/>
          <a:srcRect/>
          <a:stretch>
            <a:fillRect/>
          </a:stretch>
        </p:blipFill>
        <p:spPr bwMode="auto">
          <a:xfrm>
            <a:off x="2339752" y="1700808"/>
            <a:ext cx="4547609" cy="3429000"/>
          </a:xfrm>
          <a:prstGeom prst="rect">
            <a:avLst/>
          </a:prstGeom>
          <a:noFill/>
          <a:ln w="9525">
            <a:noFill/>
            <a:miter lim="800000"/>
            <a:headEnd/>
            <a:tailEnd/>
          </a:ln>
        </p:spPr>
      </p:pic>
      <p:sp>
        <p:nvSpPr>
          <p:cNvPr id="8" name="Başlık 1"/>
          <p:cNvSpPr txBox="1">
            <a:spLocks/>
          </p:cNvSpPr>
          <p:nvPr/>
        </p:nvSpPr>
        <p:spPr>
          <a:xfrm>
            <a:off x="395536" y="332656"/>
            <a:ext cx="8496944"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5400"/>
              </a:spcAft>
              <a:buClrTx/>
              <a:buSzTx/>
              <a:buFontTx/>
              <a:buNone/>
              <a:tabLst/>
              <a:defRPr/>
            </a:pPr>
            <a:r>
              <a:rPr kumimoji="0" lang="tr-TR"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200 Milyon</a:t>
            </a:r>
            <a:r>
              <a:rPr kumimoji="0" lang="tr-TR" sz="32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Yıl Önce</a:t>
            </a:r>
            <a:endParaRPr kumimoji="0" lang="tr-TR"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9458" name="Picture 2"/>
          <p:cNvPicPr>
            <a:picLocks noChangeAspect="1" noChangeArrowheads="1"/>
          </p:cNvPicPr>
          <p:nvPr/>
        </p:nvPicPr>
        <p:blipFill>
          <a:blip r:embed="rId3" cstate="print"/>
          <a:srcRect/>
          <a:stretch>
            <a:fillRect/>
          </a:stretch>
        </p:blipFill>
        <p:spPr bwMode="auto">
          <a:xfrm>
            <a:off x="2346051" y="1728192"/>
            <a:ext cx="4530205" cy="3429000"/>
          </a:xfrm>
          <a:prstGeom prst="rect">
            <a:avLst/>
          </a:prstGeom>
          <a:noFill/>
          <a:ln w="9525">
            <a:noFill/>
            <a:miter lim="800000"/>
            <a:headEnd/>
            <a:tailEnd/>
          </a:ln>
        </p:spPr>
      </p:pic>
      <p:sp>
        <p:nvSpPr>
          <p:cNvPr id="5" name="Başlık 1"/>
          <p:cNvSpPr txBox="1">
            <a:spLocks/>
          </p:cNvSpPr>
          <p:nvPr/>
        </p:nvSpPr>
        <p:spPr>
          <a:xfrm>
            <a:off x="395536" y="332656"/>
            <a:ext cx="8496944"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5400"/>
              </a:spcAft>
              <a:buClrTx/>
              <a:buSzTx/>
              <a:buFontTx/>
              <a:buNone/>
              <a:tabLst/>
              <a:defRPr/>
            </a:pPr>
            <a:r>
              <a:rPr kumimoji="0" lang="tr-TR"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130 Milyon</a:t>
            </a:r>
            <a:r>
              <a:rPr kumimoji="0" lang="tr-TR" sz="32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Yıl Önce</a:t>
            </a:r>
            <a:endParaRPr kumimoji="0" lang="tr-TR"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 name="Picture 2"/>
          <p:cNvPicPr preferRelativeResize="0">
            <a:picLocks noChangeArrowheads="1"/>
          </p:cNvPicPr>
          <p:nvPr/>
        </p:nvPicPr>
        <p:blipFill>
          <a:blip r:embed="rId3" cstate="print"/>
          <a:srcRect/>
          <a:stretch>
            <a:fillRect/>
          </a:stretch>
        </p:blipFill>
        <p:spPr bwMode="auto">
          <a:xfrm>
            <a:off x="2339752" y="1700808"/>
            <a:ext cx="4510800" cy="3448800"/>
          </a:xfrm>
          <a:prstGeom prst="rect">
            <a:avLst/>
          </a:prstGeom>
          <a:noFill/>
          <a:ln w="9525">
            <a:noFill/>
            <a:miter lim="800000"/>
            <a:headEnd/>
            <a:tailEnd/>
          </a:ln>
        </p:spPr>
      </p:pic>
      <p:sp>
        <p:nvSpPr>
          <p:cNvPr id="5" name="Başlık 1"/>
          <p:cNvSpPr txBox="1">
            <a:spLocks/>
          </p:cNvSpPr>
          <p:nvPr/>
        </p:nvSpPr>
        <p:spPr>
          <a:xfrm>
            <a:off x="395536" y="332656"/>
            <a:ext cx="8496944"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5400"/>
              </a:spcAft>
              <a:buClrTx/>
              <a:buSzTx/>
              <a:buFontTx/>
              <a:buNone/>
              <a:tabLst/>
              <a:defRPr/>
            </a:pPr>
            <a:r>
              <a:rPr kumimoji="0" lang="tr-TR"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70 Milyon</a:t>
            </a:r>
            <a:r>
              <a:rPr kumimoji="0" lang="tr-TR" sz="32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Yıl Önce</a:t>
            </a:r>
            <a:endParaRPr kumimoji="0" lang="tr-TR"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1506" name="Picture 2"/>
          <p:cNvPicPr preferRelativeResize="0">
            <a:picLocks noChangeArrowheads="1"/>
          </p:cNvPicPr>
          <p:nvPr/>
        </p:nvPicPr>
        <p:blipFill>
          <a:blip r:embed="rId3" cstate="print"/>
          <a:srcRect/>
          <a:stretch>
            <a:fillRect/>
          </a:stretch>
        </p:blipFill>
        <p:spPr bwMode="auto">
          <a:xfrm>
            <a:off x="2339752" y="1700808"/>
            <a:ext cx="4514400" cy="3448800"/>
          </a:xfrm>
          <a:prstGeom prst="rect">
            <a:avLst/>
          </a:prstGeom>
          <a:noFill/>
          <a:ln w="9525">
            <a:noFill/>
            <a:miter lim="800000"/>
            <a:headEnd/>
            <a:tailEnd/>
          </a:ln>
        </p:spPr>
      </p:pic>
      <p:sp>
        <p:nvSpPr>
          <p:cNvPr id="5" name="Başlık 1"/>
          <p:cNvSpPr txBox="1">
            <a:spLocks/>
          </p:cNvSpPr>
          <p:nvPr/>
        </p:nvSpPr>
        <p:spPr>
          <a:xfrm>
            <a:off x="395536" y="332656"/>
            <a:ext cx="8496944"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5400"/>
              </a:spcAft>
              <a:buClrTx/>
              <a:buSzTx/>
              <a:buFontTx/>
              <a:buNone/>
              <a:tabLst/>
              <a:defRPr/>
            </a:pPr>
            <a:r>
              <a:rPr kumimoji="0" lang="tr-TR" sz="32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Günümüzde</a:t>
            </a:r>
            <a:endParaRPr kumimoji="0" lang="tr-TR"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097" name="Picture 1"/>
          <p:cNvPicPr>
            <a:picLocks noChangeAspect="1" noChangeArrowheads="1"/>
          </p:cNvPicPr>
          <p:nvPr/>
        </p:nvPicPr>
        <p:blipFill>
          <a:blip r:embed="rId3" cstate="print"/>
          <a:srcRect/>
          <a:stretch>
            <a:fillRect/>
          </a:stretch>
        </p:blipFill>
        <p:spPr bwMode="auto">
          <a:xfrm>
            <a:off x="-36512" y="676275"/>
            <a:ext cx="9180512" cy="5505450"/>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4582" name="Picture 6" descr="türkiye fay hatları ile ilgili görsel sonucu"/>
          <p:cNvPicPr>
            <a:picLocks noChangeAspect="1" noChangeArrowheads="1"/>
          </p:cNvPicPr>
          <p:nvPr/>
        </p:nvPicPr>
        <p:blipFill>
          <a:blip r:embed="rId3" cstate="print"/>
          <a:srcRect/>
          <a:stretch>
            <a:fillRect/>
          </a:stretch>
        </p:blipFill>
        <p:spPr bwMode="auto">
          <a:xfrm>
            <a:off x="-1" y="980728"/>
            <a:ext cx="9129957" cy="4824536"/>
          </a:xfrm>
          <a:prstGeom prst="rect">
            <a:avLst/>
          </a:prstGeom>
          <a:noFill/>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8674" name="Picture 2" descr="türkiye fay hatları ile ilgili görsel sonucu"/>
          <p:cNvPicPr>
            <a:picLocks noChangeAspect="1" noChangeArrowheads="1"/>
          </p:cNvPicPr>
          <p:nvPr/>
        </p:nvPicPr>
        <p:blipFill>
          <a:blip r:embed="rId3" cstate="print"/>
          <a:srcRect/>
          <a:stretch>
            <a:fillRect/>
          </a:stretch>
        </p:blipFill>
        <p:spPr bwMode="auto">
          <a:xfrm>
            <a:off x="-252536" y="692696"/>
            <a:ext cx="9577064" cy="4752528"/>
          </a:xfrm>
          <a:prstGeom prst="rect">
            <a:avLst/>
          </a:prstGeom>
          <a:noFill/>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6866" name="Picture 2"/>
          <p:cNvPicPr>
            <a:picLocks noChangeAspect="1" noChangeArrowheads="1"/>
          </p:cNvPicPr>
          <p:nvPr/>
        </p:nvPicPr>
        <p:blipFill>
          <a:blip r:embed="rId3" cstate="print"/>
          <a:srcRect/>
          <a:stretch>
            <a:fillRect/>
          </a:stretch>
        </p:blipFill>
        <p:spPr bwMode="auto">
          <a:xfrm>
            <a:off x="0" y="0"/>
            <a:ext cx="9144000" cy="6857999"/>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Başlık 1"/>
          <p:cNvSpPr txBox="1">
            <a:spLocks/>
          </p:cNvSpPr>
          <p:nvPr/>
        </p:nvSpPr>
        <p:spPr>
          <a:xfrm>
            <a:off x="323528" y="692696"/>
            <a:ext cx="8496944" cy="43924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ÖNCESİ</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50000"/>
              </a:spcBef>
              <a:buClrTx/>
              <a:buSzTx/>
              <a:buFontTx/>
              <a:buNone/>
              <a:tabLst/>
              <a:defRPr/>
            </a:pP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marL="609600" indent="-609600">
              <a:lnSpc>
                <a:spcPct val="90000"/>
              </a:lnSpc>
              <a:buFontTx/>
              <a:buNone/>
            </a:pPr>
            <a:r>
              <a:rPr lang="tr-TR" sz="2400" b="1" dirty="0" smtClean="0">
                <a:solidFill>
                  <a:srgbClr val="0070C0"/>
                </a:solidFill>
                <a:latin typeface="Comic Sans MS" pitchFamily="66" charset="0"/>
              </a:rPr>
              <a:t>Çocuklar, depremin ne zaman olacağını bilemeyiz. </a:t>
            </a:r>
          </a:p>
          <a:p>
            <a:pPr marL="609600" indent="-609600">
              <a:lnSpc>
                <a:spcPct val="90000"/>
              </a:lnSpc>
              <a:buFontTx/>
              <a:buNone/>
            </a:pPr>
            <a:endParaRPr lang="tr-TR" sz="2400" b="1" dirty="0" smtClean="0">
              <a:solidFill>
                <a:srgbClr val="0070C0"/>
              </a:solidFill>
              <a:latin typeface="Comic Sans MS" pitchFamily="66" charset="0"/>
            </a:endParaRPr>
          </a:p>
          <a:p>
            <a:pPr marL="609600" indent="-609600">
              <a:lnSpc>
                <a:spcPct val="90000"/>
              </a:lnSpc>
              <a:buFontTx/>
              <a:buNone/>
            </a:pPr>
            <a:r>
              <a:rPr lang="tr-TR" sz="2400" b="1" dirty="0" smtClean="0">
                <a:solidFill>
                  <a:srgbClr val="0070C0"/>
                </a:solidFill>
                <a:latin typeface="Comic Sans MS" pitchFamily="66" charset="0"/>
              </a:rPr>
              <a:t>Bu duruma her zaman hazırlıklı olmamız gerekmektedir.</a:t>
            </a:r>
          </a:p>
          <a:p>
            <a:pPr marL="609600" indent="-609600">
              <a:lnSpc>
                <a:spcPct val="90000"/>
              </a:lnSpc>
              <a:buFontTx/>
              <a:buNone/>
            </a:pPr>
            <a:endParaRPr lang="tr-TR" sz="2400" b="1" dirty="0" smtClean="0">
              <a:latin typeface="Comic Sans MS" pitchFamily="66" charset="0"/>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Başlık 1"/>
          <p:cNvSpPr txBox="1">
            <a:spLocks/>
          </p:cNvSpPr>
          <p:nvPr/>
        </p:nvSpPr>
        <p:spPr>
          <a:xfrm>
            <a:off x="251520" y="692696"/>
            <a:ext cx="8712968" cy="576064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1800"/>
              </a:spcAft>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ÖNCESİ</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marL="609600" indent="-609600" algn="ctr">
              <a:lnSpc>
                <a:spcPct val="90000"/>
              </a:lnSpc>
              <a:spcBef>
                <a:spcPts val="1200"/>
              </a:spcBef>
              <a:spcAft>
                <a:spcPts val="1200"/>
              </a:spcAft>
              <a:buFontTx/>
              <a:buNone/>
            </a:pPr>
            <a:r>
              <a:rPr lang="nb-NO" sz="3200" b="1" dirty="0" smtClean="0">
                <a:solidFill>
                  <a:srgbClr val="FF0000"/>
                </a:solidFill>
                <a:latin typeface="Comic Sans MS" pitchFamily="66" charset="0"/>
              </a:rPr>
              <a:t>Evimizde Tehlike ve Risk Tespiti</a:t>
            </a:r>
            <a:endParaRPr lang="tr-TR" sz="3200" b="1" dirty="0" smtClean="0">
              <a:solidFill>
                <a:srgbClr val="FF0000"/>
              </a:solidFill>
              <a:latin typeface="Comic Sans MS" pitchFamily="66" charset="0"/>
            </a:endParaRPr>
          </a:p>
          <a:p>
            <a:pPr>
              <a:spcBef>
                <a:spcPts val="600"/>
              </a:spcBef>
              <a:spcAft>
                <a:spcPts val="600"/>
              </a:spcAft>
            </a:pPr>
            <a:r>
              <a:rPr lang="tr-TR" sz="2400" b="1" dirty="0" smtClean="0">
                <a:solidFill>
                  <a:srgbClr val="00B050"/>
                </a:solidFill>
                <a:latin typeface="Comic Sans MS" pitchFamily="66" charset="0"/>
              </a:rPr>
              <a:t>1.  Yaşadığımız yer (coğrafya) deprem riski taşıyor mu? </a:t>
            </a:r>
          </a:p>
          <a:p>
            <a:pPr>
              <a:spcBef>
                <a:spcPts val="600"/>
              </a:spcBef>
              <a:spcAft>
                <a:spcPts val="600"/>
              </a:spcAft>
            </a:pPr>
            <a:r>
              <a:rPr lang="tr-TR" sz="2400" b="1" dirty="0" smtClean="0">
                <a:solidFill>
                  <a:srgbClr val="00B050"/>
                </a:solidFill>
                <a:latin typeface="Comic Sans MS" pitchFamily="66" charset="0"/>
              </a:rPr>
              <a:t>2.  Deprem bizlere ne şekilde zarar verebilir? </a:t>
            </a:r>
          </a:p>
          <a:p>
            <a:pPr marL="457200" indent="-14288">
              <a:spcBef>
                <a:spcPts val="600"/>
              </a:spcBef>
              <a:spcAft>
                <a:spcPts val="600"/>
              </a:spcAft>
              <a:buAutoNum type="alphaUcParenR"/>
            </a:pPr>
            <a:r>
              <a:rPr lang="tr-TR" sz="2400" b="1" dirty="0" smtClean="0">
                <a:solidFill>
                  <a:srgbClr val="0070C0"/>
                </a:solidFill>
                <a:latin typeface="Comic Sans MS" pitchFamily="66" charset="0"/>
              </a:rPr>
              <a:t> Yapısal hasarlar;  </a:t>
            </a:r>
            <a:r>
              <a:rPr lang="nb-NO" sz="2400" b="1" dirty="0" smtClean="0">
                <a:solidFill>
                  <a:srgbClr val="0070C0"/>
                </a:solidFill>
                <a:latin typeface="Comic Sans MS" pitchFamily="66" charset="0"/>
              </a:rPr>
              <a:t> </a:t>
            </a:r>
            <a:endParaRPr lang="tr-TR" sz="2400" b="1" dirty="0" smtClean="0">
              <a:solidFill>
                <a:srgbClr val="0070C0"/>
              </a:solidFill>
              <a:latin typeface="Comic Sans MS" pitchFamily="66" charset="0"/>
            </a:endParaRPr>
          </a:p>
          <a:p>
            <a:pPr marL="457200" indent="-14288">
              <a:spcBef>
                <a:spcPts val="600"/>
              </a:spcBef>
              <a:spcAft>
                <a:spcPts val="600"/>
              </a:spcAft>
              <a:buAutoNum type="alphaUcParenR"/>
            </a:pPr>
            <a:r>
              <a:rPr lang="tr-TR" sz="2400" b="1" dirty="0" smtClean="0">
                <a:solidFill>
                  <a:srgbClr val="0070C0"/>
                </a:solidFill>
                <a:latin typeface="Comic Sans MS" pitchFamily="66" charset="0"/>
              </a:rPr>
              <a:t> Yapısal olmayan hasarlar ;</a:t>
            </a:r>
          </a:p>
          <a:p>
            <a:pPr marL="457200" indent="-14288">
              <a:spcBef>
                <a:spcPts val="600"/>
              </a:spcBef>
              <a:spcAft>
                <a:spcPts val="600"/>
              </a:spcAft>
              <a:buAutoNum type="alphaUcParenR"/>
            </a:pPr>
            <a:r>
              <a:rPr lang="tr-TR" sz="2400" b="1" dirty="0" smtClean="0">
                <a:solidFill>
                  <a:srgbClr val="0070C0"/>
                </a:solidFill>
                <a:latin typeface="Comic Sans MS" pitchFamily="66" charset="0"/>
              </a:rPr>
              <a:t> Alt yapı hasarları; </a:t>
            </a:r>
          </a:p>
          <a:p>
            <a:pPr marL="457200" indent="-457200">
              <a:spcBef>
                <a:spcPts val="600"/>
              </a:spcBef>
              <a:spcAft>
                <a:spcPts val="600"/>
              </a:spcAft>
            </a:pPr>
            <a:r>
              <a:rPr lang="tr-TR" sz="2400" b="1" dirty="0" smtClean="0">
                <a:solidFill>
                  <a:srgbClr val="00B050"/>
                </a:solidFill>
                <a:latin typeface="Comic Sans MS" pitchFamily="66" charset="0"/>
              </a:rPr>
              <a:t>3. Deprem başka hangi tehlikeleri tetikleyebilir?</a:t>
            </a:r>
          </a:p>
          <a:p>
            <a:pPr marL="457200" indent="-457200">
              <a:spcBef>
                <a:spcPts val="600"/>
              </a:spcBef>
              <a:spcAft>
                <a:spcPts val="600"/>
              </a:spcAft>
            </a:pPr>
            <a:r>
              <a:rPr lang="tr-TR" sz="2400" b="1" dirty="0" smtClean="0">
                <a:solidFill>
                  <a:srgbClr val="00B050"/>
                </a:solidFill>
                <a:latin typeface="Comic Sans MS" pitchFamily="66" charset="0"/>
              </a:rPr>
              <a:t>4. Depremden sonra hemen yardım gelmemesi söz konusu olabilir mi?  </a:t>
            </a:r>
          </a:p>
          <a:p>
            <a:endParaRPr lang="tr-TR" sz="2400" b="1" dirty="0" smtClean="0">
              <a:solidFill>
                <a:srgbClr val="FF0000"/>
              </a:solidFill>
              <a:latin typeface="Comic Sans MS" pitchFamily="66" charset="0"/>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467544" y="2348880"/>
            <a:ext cx="828092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5400"/>
              </a:spcAft>
              <a:buClrTx/>
              <a:buSzTx/>
              <a:buFontTx/>
              <a:buNone/>
              <a:tabLst/>
              <a:defRPr/>
            </a:pPr>
            <a:r>
              <a:rPr kumimoji="0" lang="tr-TR" sz="54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DEPREM NEDİR?</a:t>
            </a:r>
            <a:endParaRPr kumimoji="0" lang="tr-TR" sz="5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n-lt"/>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323528" y="260648"/>
            <a:ext cx="8568952" cy="15121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ÖNCESİ</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ts val="600"/>
              </a:spcBef>
              <a:buClrTx/>
              <a:buSzTx/>
              <a:buFontTx/>
              <a:buNone/>
              <a:tabLst/>
              <a:defRPr/>
            </a:pPr>
            <a:r>
              <a:rPr lang="tr-TR" sz="2400" b="1" dirty="0" smtClean="0">
                <a:solidFill>
                  <a:srgbClr val="002060"/>
                </a:solidFill>
                <a:latin typeface="Comic Sans MS" pitchFamily="66" charset="0"/>
              </a:rPr>
              <a:t>Öncelikle depreme dayanaklı sağlam binalar yapmalıyız. </a:t>
            </a:r>
            <a:endParaRPr kumimoji="0" lang="tr-TR" sz="2400" b="1" i="0" u="none" strike="noStrike" kern="1200" cap="none" spc="0" normalizeH="0" baseline="0" noProof="0" dirty="0">
              <a:ln>
                <a:noFill/>
              </a:ln>
              <a:solidFill>
                <a:srgbClr val="002060"/>
              </a:solidFill>
              <a:uLnTx/>
              <a:uFillTx/>
              <a:latin typeface="Comic Sans MS" pitchFamily="66" charset="0"/>
              <a:ea typeface="+mj-ea"/>
              <a:cs typeface="+mj-cs"/>
            </a:endParaRPr>
          </a:p>
        </p:txBody>
      </p:sp>
      <p:pic>
        <p:nvPicPr>
          <p:cNvPr id="1026" name="Picture 2" descr="deprem için sağlam binalar ile ilgili görsel sonucu"/>
          <p:cNvPicPr>
            <a:picLocks noChangeAspect="1" noChangeArrowheads="1"/>
          </p:cNvPicPr>
          <p:nvPr/>
        </p:nvPicPr>
        <p:blipFill>
          <a:blip r:embed="rId3" cstate="print"/>
          <a:srcRect/>
          <a:stretch>
            <a:fillRect/>
          </a:stretch>
        </p:blipFill>
        <p:spPr bwMode="auto">
          <a:xfrm>
            <a:off x="251520" y="3429000"/>
            <a:ext cx="5472608" cy="3240360"/>
          </a:xfrm>
          <a:prstGeom prst="rect">
            <a:avLst/>
          </a:prstGeom>
          <a:noFill/>
        </p:spPr>
      </p:pic>
      <p:pic>
        <p:nvPicPr>
          <p:cNvPr id="1030" name="Picture 6" descr="deprem için sağlam binalar ile ilgili görsel sonucu"/>
          <p:cNvPicPr>
            <a:picLocks noChangeAspect="1" noChangeArrowheads="1"/>
          </p:cNvPicPr>
          <p:nvPr/>
        </p:nvPicPr>
        <p:blipFill>
          <a:blip r:embed="rId4" cstate="print"/>
          <a:srcRect/>
          <a:stretch>
            <a:fillRect/>
          </a:stretch>
        </p:blipFill>
        <p:spPr bwMode="auto">
          <a:xfrm>
            <a:off x="251520" y="1700808"/>
            <a:ext cx="5472608" cy="1656184"/>
          </a:xfrm>
          <a:prstGeom prst="rect">
            <a:avLst/>
          </a:prstGeom>
          <a:noFill/>
        </p:spPr>
      </p:pic>
      <p:pic>
        <p:nvPicPr>
          <p:cNvPr id="7" name="Picture 8" descr="http://t2.gstatic.com/images?q=tbn:ANd9GcSUb3QWvHp1RD_ZJHyPWWgD6quxHNngiRGWY7Oyi5rkQJBPAW8n"/>
          <p:cNvPicPr>
            <a:picLocks noChangeAspect="1" noChangeArrowheads="1"/>
          </p:cNvPicPr>
          <p:nvPr/>
        </p:nvPicPr>
        <p:blipFill>
          <a:blip r:embed="rId5" cstate="print"/>
          <a:srcRect/>
          <a:stretch>
            <a:fillRect/>
          </a:stretch>
        </p:blipFill>
        <p:spPr bwMode="auto">
          <a:xfrm>
            <a:off x="5868144" y="1700808"/>
            <a:ext cx="3024336" cy="2457799"/>
          </a:xfrm>
          <a:prstGeom prst="rect">
            <a:avLst/>
          </a:prstGeom>
          <a:noFill/>
          <a:ln w="9525">
            <a:noFill/>
            <a:miter lim="800000"/>
            <a:headEnd/>
            <a:tailEnd/>
          </a:ln>
        </p:spPr>
      </p:pic>
      <p:pic>
        <p:nvPicPr>
          <p:cNvPr id="8" name="Picture 6" descr="http://t0.gstatic.com/images?q=tbn:ANd9GcQvvaC8RusiHvI9l5yTbEpR_yKeCoLep08t7IyxMvmkwGAw6wRUo3b6Z7cnTQ"/>
          <p:cNvPicPr>
            <a:picLocks noChangeAspect="1" noChangeArrowheads="1"/>
          </p:cNvPicPr>
          <p:nvPr/>
        </p:nvPicPr>
        <p:blipFill>
          <a:blip r:embed="rId6" cstate="print"/>
          <a:srcRect/>
          <a:stretch>
            <a:fillRect/>
          </a:stretch>
        </p:blipFill>
        <p:spPr bwMode="auto">
          <a:xfrm>
            <a:off x="5868144" y="4221088"/>
            <a:ext cx="3024336" cy="2448372"/>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539552" y="116632"/>
            <a:ext cx="8280920" cy="1296144"/>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ÖNCESİ</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ts val="600"/>
              </a:spcBef>
              <a:buClrTx/>
              <a:buSzTx/>
              <a:buFontTx/>
              <a:buNone/>
              <a:tabLst/>
              <a:defRPr/>
            </a:pPr>
            <a:r>
              <a:rPr lang="tr-TR" sz="2400" b="1" dirty="0" smtClean="0">
                <a:solidFill>
                  <a:srgbClr val="FF0000"/>
                </a:solidFill>
                <a:latin typeface="Comic Sans MS" pitchFamily="66" charset="0"/>
              </a:rPr>
              <a:t>Ailece deprem planı yapmamız gerekmektedir.</a:t>
            </a:r>
          </a:p>
        </p:txBody>
      </p:sp>
      <p:sp>
        <p:nvSpPr>
          <p:cNvPr id="6" name="Başlık 1"/>
          <p:cNvSpPr txBox="1">
            <a:spLocks/>
          </p:cNvSpPr>
          <p:nvPr/>
        </p:nvSpPr>
        <p:spPr>
          <a:xfrm>
            <a:off x="395536" y="1772816"/>
            <a:ext cx="8352928" cy="3384376"/>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50000"/>
              </a:spcBef>
              <a:buClrTx/>
              <a:buSzTx/>
              <a:buFont typeface="Arial" pitchFamily="34" charset="0"/>
              <a:buChar char="•"/>
              <a:tabLst/>
              <a:defRPr/>
            </a:pPr>
            <a:r>
              <a:rPr lang="tr-TR" sz="2400" b="1" dirty="0" smtClean="0">
                <a:solidFill>
                  <a:srgbClr val="002060"/>
                </a:solidFill>
                <a:latin typeface="Comic Sans MS" pitchFamily="66" charset="0"/>
              </a:rPr>
              <a:t> Evimizde güvenli alanlar nerelerdir. Belirlenmeli.</a:t>
            </a:r>
          </a:p>
          <a:p>
            <a:pPr marL="0" marR="0" lvl="0" indent="0" defTabSz="914400" rtl="0" eaLnBrk="1" fontAlgn="auto" latinLnBrk="0" hangingPunct="1">
              <a:lnSpc>
                <a:spcPct val="100000"/>
              </a:lnSpc>
              <a:spcBef>
                <a:spcPct val="50000"/>
              </a:spcBef>
              <a:buClrTx/>
              <a:buSzTx/>
              <a:buFont typeface="Arial" pitchFamily="34" charset="0"/>
              <a:buChar char="•"/>
              <a:tabLst/>
              <a:defRPr/>
            </a:pPr>
            <a:r>
              <a:rPr lang="tr-TR" sz="2400" b="1" dirty="0" smtClean="0">
                <a:solidFill>
                  <a:srgbClr val="002060"/>
                </a:solidFill>
                <a:latin typeface="Comic Sans MS" pitchFamily="66" charset="0"/>
              </a:rPr>
              <a:t> Yaşam üçgeni oluşturabileceğimiz alanlar belirlenmeli. </a:t>
            </a:r>
          </a:p>
          <a:p>
            <a:pPr marL="0" marR="0" lvl="0" indent="0" defTabSz="914400" rtl="0" eaLnBrk="1" fontAlgn="auto" latinLnBrk="0" hangingPunct="1">
              <a:lnSpc>
                <a:spcPct val="100000"/>
              </a:lnSpc>
              <a:spcBef>
                <a:spcPct val="50000"/>
              </a:spcBef>
              <a:buClrTx/>
              <a:buSzTx/>
              <a:buFont typeface="Arial" pitchFamily="34" charset="0"/>
              <a:buChar char="•"/>
              <a:tabLst/>
              <a:defRPr/>
            </a:pPr>
            <a:r>
              <a:rPr lang="tr-TR" sz="2400" b="1" dirty="0" smtClean="0">
                <a:solidFill>
                  <a:srgbClr val="002060"/>
                </a:solidFill>
                <a:latin typeface="Comic Sans MS" pitchFamily="66" charset="0"/>
              </a:rPr>
              <a:t> Depremden hemen sonra görevlerimiz neler. </a:t>
            </a:r>
          </a:p>
          <a:p>
            <a:pPr marL="0" marR="0" lvl="0" indent="0" defTabSz="914400" rtl="0" eaLnBrk="1" fontAlgn="auto" latinLnBrk="0" hangingPunct="1">
              <a:lnSpc>
                <a:spcPct val="100000"/>
              </a:lnSpc>
              <a:spcBef>
                <a:spcPct val="50000"/>
              </a:spcBef>
              <a:buClrTx/>
              <a:buSzTx/>
              <a:buFont typeface="Arial" pitchFamily="34" charset="0"/>
              <a:buChar char="•"/>
              <a:tabLst/>
              <a:defRPr/>
            </a:pPr>
            <a:r>
              <a:rPr lang="tr-TR" sz="2400" b="1" dirty="0" smtClean="0">
                <a:solidFill>
                  <a:srgbClr val="002060"/>
                </a:solidFill>
                <a:latin typeface="Comic Sans MS" pitchFamily="66" charset="0"/>
              </a:rPr>
              <a:t> Deprem sonrasında aile </a:t>
            </a:r>
          </a:p>
          <a:p>
            <a:pPr marL="0" marR="0" lvl="0" indent="0" defTabSz="914400" rtl="0" eaLnBrk="1" fontAlgn="auto" latinLnBrk="0" hangingPunct="1">
              <a:lnSpc>
                <a:spcPct val="100000"/>
              </a:lnSpc>
              <a:spcBef>
                <a:spcPct val="50000"/>
              </a:spcBef>
              <a:buClrTx/>
              <a:buSzTx/>
              <a:tabLst/>
              <a:defRPr/>
            </a:pPr>
            <a:r>
              <a:rPr lang="tr-TR" sz="2400" b="1" dirty="0" smtClean="0">
                <a:solidFill>
                  <a:srgbClr val="002060"/>
                </a:solidFill>
                <a:latin typeface="Comic Sans MS" pitchFamily="66" charset="0"/>
              </a:rPr>
              <a:t>fertleri ile nerede nasıl </a:t>
            </a:r>
          </a:p>
          <a:p>
            <a:pPr marL="0" marR="0" lvl="0" indent="0" defTabSz="914400" rtl="0" eaLnBrk="1" fontAlgn="auto" latinLnBrk="0" hangingPunct="1">
              <a:lnSpc>
                <a:spcPct val="100000"/>
              </a:lnSpc>
              <a:spcBef>
                <a:spcPct val="50000"/>
              </a:spcBef>
              <a:buClrTx/>
              <a:buSzTx/>
              <a:tabLst/>
              <a:defRPr/>
            </a:pPr>
            <a:r>
              <a:rPr lang="tr-TR" sz="2400" b="1" dirty="0" smtClean="0">
                <a:solidFill>
                  <a:srgbClr val="002060"/>
                </a:solidFill>
                <a:latin typeface="Comic Sans MS" pitchFamily="66" charset="0"/>
              </a:rPr>
              <a:t>bulaşacağız. </a:t>
            </a:r>
          </a:p>
          <a:p>
            <a:pPr marL="0" marR="0" lvl="0" indent="0" defTabSz="914400" rtl="0" eaLnBrk="1" fontAlgn="auto" latinLnBrk="0" hangingPunct="1">
              <a:lnSpc>
                <a:spcPct val="100000"/>
              </a:lnSpc>
              <a:spcBef>
                <a:spcPct val="50000"/>
              </a:spcBef>
              <a:buClrTx/>
              <a:buSzTx/>
              <a:buFont typeface="Arial" pitchFamily="34" charset="0"/>
              <a:buChar char="•"/>
              <a:tabLst/>
              <a:defRPr/>
            </a:pPr>
            <a:r>
              <a:rPr lang="tr-TR" sz="2400" b="1" dirty="0" smtClean="0">
                <a:solidFill>
                  <a:srgbClr val="002060"/>
                </a:solidFill>
                <a:latin typeface="Comic Sans MS" pitchFamily="66" charset="0"/>
              </a:rPr>
              <a:t> Birbirimizle nasıl iletişim </a:t>
            </a:r>
          </a:p>
          <a:p>
            <a:pPr marL="0" marR="0" lvl="0" indent="0" defTabSz="914400" rtl="0" eaLnBrk="1" fontAlgn="auto" latinLnBrk="0" hangingPunct="1">
              <a:lnSpc>
                <a:spcPct val="100000"/>
              </a:lnSpc>
              <a:buClrTx/>
              <a:buSzTx/>
              <a:tabLst/>
              <a:defRPr/>
            </a:pPr>
            <a:r>
              <a:rPr lang="tr-TR" sz="2400" b="1" dirty="0" smtClean="0">
                <a:solidFill>
                  <a:srgbClr val="002060"/>
                </a:solidFill>
                <a:latin typeface="Comic Sans MS" pitchFamily="66" charset="0"/>
              </a:rPr>
              <a:t>kuracağız.</a:t>
            </a:r>
          </a:p>
        </p:txBody>
      </p:sp>
      <p:pic>
        <p:nvPicPr>
          <p:cNvPr id="32770" name="Picture 2"/>
          <p:cNvPicPr>
            <a:picLocks noChangeAspect="1" noChangeArrowheads="1"/>
          </p:cNvPicPr>
          <p:nvPr/>
        </p:nvPicPr>
        <p:blipFill>
          <a:blip r:embed="rId2" cstate="print"/>
          <a:srcRect/>
          <a:stretch>
            <a:fillRect/>
          </a:stretch>
        </p:blipFill>
        <p:spPr bwMode="auto">
          <a:xfrm>
            <a:off x="4716016" y="3049132"/>
            <a:ext cx="4176464" cy="3692236"/>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539552" y="260648"/>
            <a:ext cx="8280920" cy="15121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ÖNCESİ</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50000"/>
              </a:spcBef>
              <a:buClrTx/>
              <a:buSzTx/>
              <a:buFontTx/>
              <a:buNone/>
              <a:tabLst/>
              <a:defRPr/>
            </a:pPr>
            <a:r>
              <a:rPr lang="tr-TR" sz="2400" b="1" dirty="0" smtClean="0">
                <a:solidFill>
                  <a:srgbClr val="002060"/>
                </a:solidFill>
                <a:latin typeface="Comic Sans MS" pitchFamily="66" charset="0"/>
              </a:rPr>
              <a:t>Dolap gibi eşyaları duvara sabitleyiniz.</a:t>
            </a:r>
          </a:p>
        </p:txBody>
      </p:sp>
      <p:pic>
        <p:nvPicPr>
          <p:cNvPr id="30722" name="Picture 2"/>
          <p:cNvPicPr>
            <a:picLocks noChangeAspect="1" noChangeArrowheads="1"/>
          </p:cNvPicPr>
          <p:nvPr/>
        </p:nvPicPr>
        <p:blipFill>
          <a:blip r:embed="rId3" cstate="print"/>
          <a:srcRect/>
          <a:stretch>
            <a:fillRect/>
          </a:stretch>
        </p:blipFill>
        <p:spPr bwMode="auto">
          <a:xfrm>
            <a:off x="899592" y="1916832"/>
            <a:ext cx="7367748" cy="4608512"/>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539552" y="260648"/>
            <a:ext cx="8280920" cy="15121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ÖNCESİ</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lvl="0" algn="ctr">
              <a:spcBef>
                <a:spcPct val="50000"/>
              </a:spcBef>
              <a:defRPr/>
            </a:pPr>
            <a:r>
              <a:rPr lang="tr-TR" sz="2400" b="1" dirty="0" smtClean="0">
                <a:solidFill>
                  <a:srgbClr val="002060"/>
                </a:solidFill>
                <a:latin typeface="Comic Sans MS" pitchFamily="66" charset="0"/>
              </a:rPr>
              <a:t>Yattığınız odada üzerinize düşecek eşyalar bulundurmayalım.</a:t>
            </a:r>
          </a:p>
        </p:txBody>
      </p:sp>
      <p:pic>
        <p:nvPicPr>
          <p:cNvPr id="31746" name="Picture 2"/>
          <p:cNvPicPr>
            <a:picLocks noChangeAspect="1" noChangeArrowheads="1"/>
          </p:cNvPicPr>
          <p:nvPr/>
        </p:nvPicPr>
        <p:blipFill>
          <a:blip r:embed="rId3" cstate="print"/>
          <a:srcRect/>
          <a:stretch>
            <a:fillRect/>
          </a:stretch>
        </p:blipFill>
        <p:spPr bwMode="auto">
          <a:xfrm>
            <a:off x="1907704" y="1916832"/>
            <a:ext cx="5400600" cy="4476173"/>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539552" y="260648"/>
            <a:ext cx="8280920" cy="15121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ÖNCESİ</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marL="0" marR="0" lvl="0" indent="0" algn="ctr" defTabSz="914400" rtl="0" eaLnBrk="1" fontAlgn="auto" latinLnBrk="0" hangingPunct="1">
              <a:lnSpc>
                <a:spcPct val="100000"/>
              </a:lnSpc>
              <a:spcBef>
                <a:spcPct val="50000"/>
              </a:spcBef>
              <a:buClrTx/>
              <a:buSzTx/>
              <a:buFontTx/>
              <a:buNone/>
              <a:tabLst/>
              <a:defRPr/>
            </a:pPr>
            <a:r>
              <a:rPr lang="tr-TR" sz="2400" b="1" dirty="0" smtClean="0">
                <a:solidFill>
                  <a:srgbClr val="002060"/>
                </a:solidFill>
                <a:latin typeface="Comic Sans MS" pitchFamily="66" charset="0"/>
              </a:rPr>
              <a:t>Deprem çantası hazırlayınız. </a:t>
            </a:r>
          </a:p>
        </p:txBody>
      </p:sp>
      <p:pic>
        <p:nvPicPr>
          <p:cNvPr id="6" name="5 Resim" descr="deprem nedir 5. sınıf ile ilgili görsel sonucu"/>
          <p:cNvPicPr/>
          <p:nvPr/>
        </p:nvPicPr>
        <p:blipFill>
          <a:blip r:embed="rId3" cstate="print"/>
          <a:srcRect/>
          <a:stretch>
            <a:fillRect/>
          </a:stretch>
        </p:blipFill>
        <p:spPr bwMode="auto">
          <a:xfrm>
            <a:off x="1763688" y="1700808"/>
            <a:ext cx="5616624" cy="4896544"/>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6" name="Picture 2"/>
          <p:cNvPicPr>
            <a:picLocks noChangeAspect="1" noChangeArrowheads="1"/>
          </p:cNvPicPr>
          <p:nvPr/>
        </p:nvPicPr>
        <p:blipFill>
          <a:blip r:embed="rId3" cstate="print"/>
          <a:srcRect/>
          <a:stretch>
            <a:fillRect/>
          </a:stretch>
        </p:blipFill>
        <p:spPr bwMode="auto">
          <a:xfrm>
            <a:off x="1259632" y="2118768"/>
            <a:ext cx="2669002" cy="3182440"/>
          </a:xfrm>
          <a:prstGeom prst="rect">
            <a:avLst/>
          </a:prstGeom>
          <a:noFill/>
          <a:ln w="9525">
            <a:noFill/>
            <a:miter lim="800000"/>
            <a:headEnd/>
            <a:tailEnd/>
          </a:ln>
          <a:effectLst/>
        </p:spPr>
      </p:pic>
      <p:pic>
        <p:nvPicPr>
          <p:cNvPr id="2" name="Picture 3"/>
          <p:cNvPicPr>
            <a:picLocks noChangeAspect="1" noChangeArrowheads="1"/>
          </p:cNvPicPr>
          <p:nvPr/>
        </p:nvPicPr>
        <p:blipFill>
          <a:blip r:embed="rId4" cstate="print"/>
          <a:srcRect/>
          <a:stretch>
            <a:fillRect/>
          </a:stretch>
        </p:blipFill>
        <p:spPr bwMode="auto">
          <a:xfrm>
            <a:off x="5284079" y="2143143"/>
            <a:ext cx="2456273" cy="3158065"/>
          </a:xfrm>
          <a:prstGeom prst="rect">
            <a:avLst/>
          </a:prstGeom>
          <a:noFill/>
          <a:ln w="9525">
            <a:noFill/>
            <a:miter lim="800000"/>
            <a:headEnd/>
            <a:tailEnd/>
          </a:ln>
          <a:effectLst/>
        </p:spPr>
      </p:pic>
      <p:sp>
        <p:nvSpPr>
          <p:cNvPr id="6" name="Başlık 1"/>
          <p:cNvSpPr txBox="1">
            <a:spLocks/>
          </p:cNvSpPr>
          <p:nvPr/>
        </p:nvSpPr>
        <p:spPr>
          <a:xfrm>
            <a:off x="251520" y="260648"/>
            <a:ext cx="8568952" cy="18722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YANLIŞ                </a:t>
            </a:r>
            <a:r>
              <a:rPr kumimoji="0" lang="tr-TR" sz="28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t>
            </a:r>
            <a:r>
              <a:rPr kumimoji="0" lang="tr-TR" sz="2800" b="1"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Comic Sans MS" pitchFamily="66" charset="0"/>
                <a:ea typeface="+mj-ea"/>
                <a:cs typeface="+mj-cs"/>
              </a:rPr>
              <a:t>DOĞRU</a:t>
            </a:r>
            <a:endParaRPr kumimoji="0" lang="tr-TR" sz="28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omic Sans MS" pitchFamily="66" charset="0"/>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1" name="Picture 3"/>
          <p:cNvPicPr>
            <a:picLocks noChangeAspect="1" noChangeArrowheads="1"/>
          </p:cNvPicPr>
          <p:nvPr/>
        </p:nvPicPr>
        <p:blipFill>
          <a:blip r:embed="rId3" cstate="print"/>
          <a:srcRect/>
          <a:stretch>
            <a:fillRect/>
          </a:stretch>
        </p:blipFill>
        <p:spPr bwMode="auto">
          <a:xfrm>
            <a:off x="5508104" y="1700808"/>
            <a:ext cx="2232248" cy="4464496"/>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1475656" y="1632036"/>
            <a:ext cx="2411313" cy="4533268"/>
          </a:xfrm>
          <a:prstGeom prst="rect">
            <a:avLst/>
          </a:prstGeom>
          <a:noFill/>
          <a:ln w="9525">
            <a:noFill/>
            <a:miter lim="800000"/>
            <a:headEnd/>
            <a:tailEnd/>
          </a:ln>
          <a:effectLst/>
        </p:spPr>
      </p:pic>
      <p:sp>
        <p:nvSpPr>
          <p:cNvPr id="7" name="Başlık 1"/>
          <p:cNvSpPr txBox="1">
            <a:spLocks/>
          </p:cNvSpPr>
          <p:nvPr/>
        </p:nvSpPr>
        <p:spPr>
          <a:xfrm>
            <a:off x="251520" y="260648"/>
            <a:ext cx="8568952" cy="18722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YANLIŞ                </a:t>
            </a:r>
            <a:r>
              <a:rPr kumimoji="0" lang="tr-TR" sz="28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t>
            </a:r>
            <a:r>
              <a:rPr kumimoji="0" lang="tr-TR" sz="2800" b="1"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Comic Sans MS" pitchFamily="66" charset="0"/>
                <a:ea typeface="+mj-ea"/>
                <a:cs typeface="+mj-cs"/>
              </a:rPr>
              <a:t>DOĞRU</a:t>
            </a:r>
            <a:endParaRPr kumimoji="0" lang="tr-TR" sz="28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omic Sans MS" pitchFamily="66" charset="0"/>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467544" y="2348880"/>
            <a:ext cx="828092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1200"/>
              </a:spcAft>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 NEDİR?</a:t>
            </a:r>
          </a:p>
          <a:p>
            <a:pPr>
              <a:spcBef>
                <a:spcPct val="50000"/>
              </a:spcBef>
              <a:spcAft>
                <a:spcPts val="5400"/>
              </a:spcAft>
              <a:defRPr/>
            </a:pPr>
            <a:r>
              <a:rPr lang="tr-TR" sz="2400" b="1" dirty="0" smtClean="0">
                <a:solidFill>
                  <a:srgbClr val="002060"/>
                </a:solidFill>
                <a:effectLst>
                  <a:outerShdw blurRad="38100" dist="38100" dir="2700000" algn="tl">
                    <a:srgbClr val="000000">
                      <a:alpha val="43137"/>
                    </a:srgbClr>
                  </a:outerShdw>
                </a:effectLst>
                <a:latin typeface="Comic Sans MS" pitchFamily="66" charset="0"/>
                <a:ea typeface="+mj-ea"/>
                <a:cs typeface="+mj-cs"/>
              </a:rPr>
              <a:t>       </a:t>
            </a:r>
            <a:r>
              <a:rPr lang="tr-TR" sz="2400" b="1" dirty="0" smtClean="0">
                <a:solidFill>
                  <a:srgbClr val="002060"/>
                </a:solidFill>
                <a:latin typeface="Comic Sans MS" pitchFamily="66" charset="0"/>
              </a:rPr>
              <a:t>Yer altındaki çatlamalar ve kırılmalar nedeniyle oluşan hareketlerin yer yüzeyini sarsmasına  </a:t>
            </a:r>
            <a:r>
              <a:rPr lang="tr-TR" sz="2400" b="1" dirty="0" smtClean="0">
                <a:solidFill>
                  <a:srgbClr val="002060"/>
                </a:solidFill>
                <a:effectLst>
                  <a:outerShdw blurRad="38100" dist="38100" dir="2700000" algn="tl">
                    <a:srgbClr val="000000">
                      <a:alpha val="43137"/>
                    </a:srgbClr>
                  </a:outerShdw>
                </a:effectLst>
                <a:latin typeface="Comic Sans MS" pitchFamily="66" charset="0"/>
                <a:ea typeface="+mj-ea"/>
                <a:cs typeface="+mj-cs"/>
              </a:rPr>
              <a:t>DEPREM </a:t>
            </a:r>
            <a:r>
              <a:rPr lang="tr-TR" sz="2400" b="1" dirty="0" smtClean="0">
                <a:solidFill>
                  <a:srgbClr val="002060"/>
                </a:solidFill>
                <a:latin typeface="Comic Sans MS" pitchFamily="66" charset="0"/>
                <a:ea typeface="+mj-ea"/>
                <a:cs typeface="+mj-cs"/>
              </a:rPr>
              <a:t>denir.</a:t>
            </a:r>
            <a:endParaRPr kumimoji="0" lang="tr-TR" sz="2400" b="1" i="0" u="none" strike="noStrike" kern="1200" cap="none" spc="0" normalizeH="0" baseline="0" noProof="0" dirty="0">
              <a:ln>
                <a:noFill/>
              </a:ln>
              <a:solidFill>
                <a:srgbClr val="002060"/>
              </a:solidFill>
              <a:uLnTx/>
              <a:uFillTx/>
              <a:latin typeface="Comic Sans MS" pitchFamily="66" charset="0"/>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Başlık 1"/>
          <p:cNvSpPr txBox="1">
            <a:spLocks/>
          </p:cNvSpPr>
          <p:nvPr/>
        </p:nvSpPr>
        <p:spPr>
          <a:xfrm>
            <a:off x="251520" y="260648"/>
            <a:ext cx="8568952" cy="18722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YANLIŞ                </a:t>
            </a:r>
            <a:r>
              <a:rPr kumimoji="0" lang="tr-TR" sz="28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t>
            </a:r>
            <a:r>
              <a:rPr kumimoji="0" lang="tr-TR" sz="2800" b="1"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Comic Sans MS" pitchFamily="66" charset="0"/>
                <a:ea typeface="+mj-ea"/>
                <a:cs typeface="+mj-cs"/>
              </a:rPr>
              <a:t>DOĞRU</a:t>
            </a:r>
            <a:endParaRPr kumimoji="0" lang="tr-TR" sz="28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3074" name="Picture 2"/>
          <p:cNvPicPr>
            <a:picLocks noChangeAspect="1" noChangeArrowheads="1"/>
          </p:cNvPicPr>
          <p:nvPr/>
        </p:nvPicPr>
        <p:blipFill>
          <a:blip r:embed="rId3" cstate="print"/>
          <a:srcRect/>
          <a:stretch>
            <a:fillRect/>
          </a:stretch>
        </p:blipFill>
        <p:spPr bwMode="auto">
          <a:xfrm>
            <a:off x="1213627" y="2060848"/>
            <a:ext cx="2926325" cy="3168352"/>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076056" y="2060848"/>
            <a:ext cx="3096344" cy="3168352"/>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Başlık 1"/>
          <p:cNvSpPr txBox="1">
            <a:spLocks/>
          </p:cNvSpPr>
          <p:nvPr/>
        </p:nvSpPr>
        <p:spPr>
          <a:xfrm>
            <a:off x="251520" y="260648"/>
            <a:ext cx="8568952" cy="18722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YANLIŞ                </a:t>
            </a:r>
            <a:r>
              <a:rPr kumimoji="0" lang="tr-TR" sz="28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t>
            </a:r>
            <a:r>
              <a:rPr kumimoji="0" lang="tr-TR" sz="2800" b="1"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Comic Sans MS" pitchFamily="66" charset="0"/>
                <a:ea typeface="+mj-ea"/>
                <a:cs typeface="+mj-cs"/>
              </a:rPr>
              <a:t>DOĞRU</a:t>
            </a:r>
            <a:endParaRPr kumimoji="0" lang="tr-TR" sz="28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467544" y="1988840"/>
            <a:ext cx="3954338" cy="3456384"/>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4716016" y="1988840"/>
            <a:ext cx="4029019" cy="3456384"/>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Başlık 1"/>
          <p:cNvSpPr txBox="1">
            <a:spLocks/>
          </p:cNvSpPr>
          <p:nvPr/>
        </p:nvSpPr>
        <p:spPr>
          <a:xfrm>
            <a:off x="251520" y="260648"/>
            <a:ext cx="8568952" cy="18722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YANLIŞ                </a:t>
            </a:r>
            <a:r>
              <a:rPr kumimoji="0" lang="tr-TR" sz="28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t>
            </a:r>
            <a:r>
              <a:rPr kumimoji="0" lang="tr-TR" sz="2800" b="1"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Comic Sans MS" pitchFamily="66" charset="0"/>
                <a:ea typeface="+mj-ea"/>
                <a:cs typeface="+mj-cs"/>
              </a:rPr>
              <a:t>DOĞRU</a:t>
            </a:r>
            <a:endParaRPr kumimoji="0" lang="tr-TR" sz="28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5122" name="Picture 2"/>
          <p:cNvPicPr>
            <a:picLocks noChangeAspect="1" noChangeArrowheads="1"/>
          </p:cNvPicPr>
          <p:nvPr/>
        </p:nvPicPr>
        <p:blipFill>
          <a:blip r:embed="rId3" cstate="print"/>
          <a:srcRect/>
          <a:stretch>
            <a:fillRect/>
          </a:stretch>
        </p:blipFill>
        <p:spPr bwMode="auto">
          <a:xfrm>
            <a:off x="323528" y="2132856"/>
            <a:ext cx="4329481" cy="2664296"/>
          </a:xfrm>
          <a:prstGeom prst="rect">
            <a:avLst/>
          </a:prstGeom>
          <a:noFill/>
          <a:ln w="9525">
            <a:noFill/>
            <a:miter lim="800000"/>
            <a:headEnd/>
            <a:tailEnd/>
          </a:ln>
          <a:effectLst/>
        </p:spPr>
      </p:pic>
      <p:pic>
        <p:nvPicPr>
          <p:cNvPr id="5123" name="Picture 3"/>
          <p:cNvPicPr>
            <a:picLocks noChangeAspect="1" noChangeArrowheads="1"/>
          </p:cNvPicPr>
          <p:nvPr/>
        </p:nvPicPr>
        <p:blipFill>
          <a:blip r:embed="rId4" cstate="print"/>
          <a:srcRect/>
          <a:stretch>
            <a:fillRect/>
          </a:stretch>
        </p:blipFill>
        <p:spPr bwMode="auto">
          <a:xfrm>
            <a:off x="4932040" y="2132856"/>
            <a:ext cx="4014852" cy="2592288"/>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Başlık 1"/>
          <p:cNvSpPr txBox="1">
            <a:spLocks/>
          </p:cNvSpPr>
          <p:nvPr/>
        </p:nvSpPr>
        <p:spPr>
          <a:xfrm>
            <a:off x="251520" y="260648"/>
            <a:ext cx="8568952" cy="187220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YANLIŞ                </a:t>
            </a:r>
            <a:r>
              <a:rPr kumimoji="0" lang="tr-TR" sz="28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t>
            </a:r>
            <a:r>
              <a:rPr kumimoji="0" lang="tr-TR" sz="2800" b="1"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Comic Sans MS" pitchFamily="66" charset="0"/>
                <a:ea typeface="+mj-ea"/>
                <a:cs typeface="+mj-cs"/>
              </a:rPr>
              <a:t>DOĞRU</a:t>
            </a:r>
            <a:endParaRPr kumimoji="0" lang="tr-TR" sz="2800" b="1"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6146" name="Picture 2"/>
          <p:cNvPicPr>
            <a:picLocks noChangeAspect="1" noChangeArrowheads="1"/>
          </p:cNvPicPr>
          <p:nvPr/>
        </p:nvPicPr>
        <p:blipFill>
          <a:blip r:embed="rId3" cstate="print"/>
          <a:srcRect/>
          <a:stretch>
            <a:fillRect/>
          </a:stretch>
        </p:blipFill>
        <p:spPr bwMode="auto">
          <a:xfrm>
            <a:off x="899592" y="2204864"/>
            <a:ext cx="3456384" cy="2911848"/>
          </a:xfrm>
          <a:prstGeom prst="rect">
            <a:avLst/>
          </a:prstGeom>
          <a:noFill/>
          <a:ln w="9525">
            <a:noFill/>
            <a:miter lim="800000"/>
            <a:headEnd/>
            <a:tailEnd/>
          </a:ln>
          <a:effectLst/>
        </p:spPr>
      </p:pic>
      <p:pic>
        <p:nvPicPr>
          <p:cNvPr id="6147" name="Picture 3"/>
          <p:cNvPicPr>
            <a:picLocks noChangeAspect="1" noChangeArrowheads="1"/>
          </p:cNvPicPr>
          <p:nvPr/>
        </p:nvPicPr>
        <p:blipFill>
          <a:blip r:embed="rId4" cstate="print"/>
          <a:srcRect/>
          <a:stretch>
            <a:fillRect/>
          </a:stretch>
        </p:blipFill>
        <p:spPr bwMode="auto">
          <a:xfrm>
            <a:off x="4932040" y="2204864"/>
            <a:ext cx="3629203" cy="2880320"/>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050" name="Picture 2"/>
          <p:cNvPicPr>
            <a:picLocks noChangeAspect="1" noChangeArrowheads="1"/>
          </p:cNvPicPr>
          <p:nvPr/>
        </p:nvPicPr>
        <p:blipFill>
          <a:blip r:embed="rId2" cstate="print"/>
          <a:srcRect/>
          <a:stretch>
            <a:fillRect/>
          </a:stretch>
        </p:blipFill>
        <p:spPr bwMode="auto">
          <a:xfrm>
            <a:off x="-52172" y="0"/>
            <a:ext cx="9196171" cy="6858000"/>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539552" y="332656"/>
            <a:ext cx="8280920" cy="172819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ANINDA</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lvl="0" algn="ctr">
              <a:spcBef>
                <a:spcPct val="50000"/>
              </a:spcBef>
              <a:defRPr/>
            </a:pPr>
            <a:r>
              <a:rPr lang="tr-TR" sz="2400" b="1" dirty="0" smtClean="0">
                <a:solidFill>
                  <a:srgbClr val="FF0000"/>
                </a:solidFill>
                <a:latin typeface="Comic Sans MS" pitchFamily="66" charset="0"/>
              </a:rPr>
              <a:t>Sarsıntıyı hissettiğiniz an sakin olun paniğe kapılmayın.</a:t>
            </a:r>
          </a:p>
        </p:txBody>
      </p:sp>
      <p:pic>
        <p:nvPicPr>
          <p:cNvPr id="11" name="10 Resim" descr="deprem nedir 5. sınıf ile ilgili görsel sonucu"/>
          <p:cNvPicPr/>
          <p:nvPr/>
        </p:nvPicPr>
        <p:blipFill>
          <a:blip r:embed="rId3" cstate="print"/>
          <a:srcRect/>
          <a:stretch>
            <a:fillRect/>
          </a:stretch>
        </p:blipFill>
        <p:spPr bwMode="auto">
          <a:xfrm>
            <a:off x="827584" y="2420888"/>
            <a:ext cx="7632848" cy="4248472"/>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539552" y="332656"/>
            <a:ext cx="8280920" cy="15121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ANINDA</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lvl="0" algn="ctr">
              <a:spcBef>
                <a:spcPct val="50000"/>
              </a:spcBef>
              <a:defRPr/>
            </a:pPr>
            <a:r>
              <a:rPr lang="tr-TR" sz="2400" b="1" dirty="0" smtClean="0">
                <a:solidFill>
                  <a:srgbClr val="FF0000"/>
                </a:solidFill>
                <a:latin typeface="Comic Sans MS" pitchFamily="66" charset="0"/>
              </a:rPr>
              <a:t>Sarsıntıyı hissettiğiniz an sakin olun paniğe kapılmayın.</a:t>
            </a:r>
          </a:p>
        </p:txBody>
      </p:sp>
      <p:sp>
        <p:nvSpPr>
          <p:cNvPr id="6" name="Başlık 1"/>
          <p:cNvSpPr txBox="1">
            <a:spLocks/>
          </p:cNvSpPr>
          <p:nvPr/>
        </p:nvSpPr>
        <p:spPr>
          <a:xfrm>
            <a:off x="395536" y="1916832"/>
            <a:ext cx="8352928" cy="1368152"/>
          </a:xfrm>
          <a:prstGeom prst="rect">
            <a:avLst/>
          </a:prstGeom>
        </p:spPr>
        <p:txBody>
          <a:bodyPr vert="horz" lIns="91440" tIns="45720" rIns="91440" bIns="45720" rtlCol="0" anchor="ctr">
            <a:noAutofit/>
          </a:bodyPr>
          <a:lstStyle/>
          <a:p>
            <a:pPr lvl="0" algn="just">
              <a:spcBef>
                <a:spcPct val="50000"/>
              </a:spcBef>
              <a:buFont typeface="Arial" pitchFamily="34" charset="0"/>
              <a:buChar char="•"/>
              <a:defRPr/>
            </a:pPr>
            <a:r>
              <a:rPr lang="tr-TR" sz="2400" b="1" dirty="0" smtClean="0">
                <a:solidFill>
                  <a:srgbClr val="002060"/>
                </a:solidFill>
                <a:latin typeface="Comic Sans MS" pitchFamily="66" charset="0"/>
              </a:rPr>
              <a:t> Özellikle yüksek ve kalabalık binalarda asansöre koşma, balkon ve pencerelerden uzak dur.</a:t>
            </a:r>
          </a:p>
          <a:p>
            <a:pPr marL="0" marR="0" lvl="0" indent="0" defTabSz="914400" rtl="0" eaLnBrk="1" fontAlgn="auto" latinLnBrk="0" hangingPunct="1">
              <a:lnSpc>
                <a:spcPct val="100000"/>
              </a:lnSpc>
              <a:spcBef>
                <a:spcPct val="50000"/>
              </a:spcBef>
              <a:buClrTx/>
              <a:buSzTx/>
              <a:tabLst/>
              <a:defRPr/>
            </a:pPr>
            <a:endParaRPr lang="tr-TR" sz="2400" b="1" dirty="0" smtClean="0">
              <a:solidFill>
                <a:srgbClr val="002060"/>
              </a:solidFill>
              <a:latin typeface="Comic Sans MS" pitchFamily="66" charset="0"/>
            </a:endParaRPr>
          </a:p>
        </p:txBody>
      </p:sp>
      <p:pic>
        <p:nvPicPr>
          <p:cNvPr id="9" name="Picture 2" descr="http://t0.gstatic.com/images?q=tbn:ANd9GcQXBkPBBE02FnS49oilVEZ__BO1y39KLT86retPspxpDb9DpMP0IQ"/>
          <p:cNvPicPr>
            <a:picLocks noChangeAspect="1" noChangeArrowheads="1"/>
          </p:cNvPicPr>
          <p:nvPr/>
        </p:nvPicPr>
        <p:blipFill>
          <a:blip r:embed="rId3" cstate="print"/>
          <a:srcRect/>
          <a:stretch>
            <a:fillRect/>
          </a:stretch>
        </p:blipFill>
        <p:spPr bwMode="auto">
          <a:xfrm>
            <a:off x="1763688" y="2823927"/>
            <a:ext cx="5688632" cy="3917441"/>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 name="3 Resim" descr="yerin katmanları ile ilgili görsel sonucu"/>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539552" y="332656"/>
            <a:ext cx="8280920" cy="15121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ANINDA</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lvl="0" algn="ctr">
              <a:spcBef>
                <a:spcPct val="50000"/>
              </a:spcBef>
              <a:defRPr/>
            </a:pPr>
            <a:r>
              <a:rPr lang="tr-TR" sz="2400" b="1" dirty="0" smtClean="0">
                <a:solidFill>
                  <a:srgbClr val="FF0000"/>
                </a:solidFill>
                <a:latin typeface="Comic Sans MS" pitchFamily="66" charset="0"/>
              </a:rPr>
              <a:t>Sarsıntıyı hissettiğiniz an sakin olun paniğe kapılmayın.</a:t>
            </a:r>
          </a:p>
        </p:txBody>
      </p:sp>
      <p:pic>
        <p:nvPicPr>
          <p:cNvPr id="33794" name="Picture 2"/>
          <p:cNvPicPr>
            <a:picLocks noChangeAspect="1" noChangeArrowheads="1"/>
          </p:cNvPicPr>
          <p:nvPr/>
        </p:nvPicPr>
        <p:blipFill>
          <a:blip r:embed="rId3" cstate="print"/>
          <a:srcRect/>
          <a:stretch>
            <a:fillRect/>
          </a:stretch>
        </p:blipFill>
        <p:spPr bwMode="auto">
          <a:xfrm>
            <a:off x="1475656" y="1988839"/>
            <a:ext cx="6408712" cy="4801103"/>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539552" y="332656"/>
            <a:ext cx="8280920" cy="15121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ANINDA</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lvl="0" algn="ctr">
              <a:spcBef>
                <a:spcPct val="50000"/>
              </a:spcBef>
              <a:defRPr/>
            </a:pPr>
            <a:r>
              <a:rPr lang="tr-TR" sz="2400" b="1" dirty="0" smtClean="0">
                <a:solidFill>
                  <a:srgbClr val="FF0000"/>
                </a:solidFill>
                <a:latin typeface="Comic Sans MS" pitchFamily="66" charset="0"/>
              </a:rPr>
              <a:t>Sarsıntıyı hissettiğiniz an sakin olun paniğe kapılmayın.</a:t>
            </a:r>
          </a:p>
        </p:txBody>
      </p:sp>
      <p:sp>
        <p:nvSpPr>
          <p:cNvPr id="6" name="Başlık 1"/>
          <p:cNvSpPr txBox="1">
            <a:spLocks/>
          </p:cNvSpPr>
          <p:nvPr/>
        </p:nvSpPr>
        <p:spPr>
          <a:xfrm>
            <a:off x="1187624" y="2132856"/>
            <a:ext cx="6696744" cy="864096"/>
          </a:xfrm>
          <a:prstGeom prst="rect">
            <a:avLst/>
          </a:prstGeom>
        </p:spPr>
        <p:txBody>
          <a:bodyPr vert="horz" lIns="91440" tIns="45720" rIns="91440" bIns="45720" rtlCol="0" anchor="ctr">
            <a:noAutofit/>
          </a:bodyPr>
          <a:lstStyle/>
          <a:p>
            <a:pPr lvl="0" algn="just">
              <a:spcBef>
                <a:spcPct val="50000"/>
              </a:spcBef>
              <a:buFont typeface="Arial" pitchFamily="34" charset="0"/>
              <a:buChar char="•"/>
              <a:defRPr/>
            </a:pPr>
            <a:r>
              <a:rPr lang="tr-TR" sz="2400" b="1" dirty="0" smtClean="0">
                <a:solidFill>
                  <a:srgbClr val="002060"/>
                </a:solidFill>
                <a:latin typeface="Comic Sans MS" pitchFamily="66" charset="0"/>
              </a:rPr>
              <a:t>Deprem anında okuldaysan öğretmeninin uyarılarına uymalısın.</a:t>
            </a:r>
          </a:p>
          <a:p>
            <a:pPr marL="0" marR="0" lvl="0" indent="0" defTabSz="914400" rtl="0" eaLnBrk="1" fontAlgn="auto" latinLnBrk="0" hangingPunct="1">
              <a:lnSpc>
                <a:spcPct val="100000"/>
              </a:lnSpc>
              <a:spcBef>
                <a:spcPct val="50000"/>
              </a:spcBef>
              <a:buClrTx/>
              <a:buSzTx/>
              <a:tabLst/>
              <a:defRPr/>
            </a:pPr>
            <a:endParaRPr lang="tr-TR" sz="2400" b="1" dirty="0" smtClean="0">
              <a:solidFill>
                <a:srgbClr val="002060"/>
              </a:solidFill>
              <a:latin typeface="Comic Sans MS" pitchFamily="66" charset="0"/>
            </a:endParaRPr>
          </a:p>
        </p:txBody>
      </p:sp>
      <p:pic>
        <p:nvPicPr>
          <p:cNvPr id="10" name="Picture 2" descr="http://t0.gstatic.com/images?q=tbn:ANd9GcROEeI1fM7gco_0JPde_Hg6MEjXPiGbxIpifpzVfTTEOYpXgKCN"/>
          <p:cNvPicPr>
            <a:picLocks noChangeAspect="1" noChangeArrowheads="1"/>
          </p:cNvPicPr>
          <p:nvPr/>
        </p:nvPicPr>
        <p:blipFill>
          <a:blip r:embed="rId3" cstate="print"/>
          <a:srcRect/>
          <a:stretch>
            <a:fillRect/>
          </a:stretch>
        </p:blipFill>
        <p:spPr bwMode="auto">
          <a:xfrm>
            <a:off x="1691680" y="2780928"/>
            <a:ext cx="5832648" cy="3960440"/>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5" name="Başlık 1"/>
          <p:cNvSpPr txBox="1">
            <a:spLocks/>
          </p:cNvSpPr>
          <p:nvPr/>
        </p:nvSpPr>
        <p:spPr>
          <a:xfrm>
            <a:off x="539552" y="332656"/>
            <a:ext cx="8280920" cy="151216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ANINDA</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lvl="0" algn="ctr">
              <a:spcBef>
                <a:spcPct val="50000"/>
              </a:spcBef>
              <a:defRPr/>
            </a:pPr>
            <a:r>
              <a:rPr lang="tr-TR" sz="2400" b="1" dirty="0" smtClean="0">
                <a:solidFill>
                  <a:srgbClr val="FF0000"/>
                </a:solidFill>
                <a:latin typeface="Comic Sans MS" pitchFamily="66" charset="0"/>
              </a:rPr>
              <a:t>Sarsıntıyı hissettiğiniz an sakin olun paniğe kapılmayın.</a:t>
            </a:r>
          </a:p>
        </p:txBody>
      </p:sp>
      <p:sp>
        <p:nvSpPr>
          <p:cNvPr id="6" name="Başlık 1"/>
          <p:cNvSpPr txBox="1">
            <a:spLocks/>
          </p:cNvSpPr>
          <p:nvPr/>
        </p:nvSpPr>
        <p:spPr>
          <a:xfrm>
            <a:off x="1187624" y="2132856"/>
            <a:ext cx="6696744" cy="864096"/>
          </a:xfrm>
          <a:prstGeom prst="rect">
            <a:avLst/>
          </a:prstGeom>
        </p:spPr>
        <p:txBody>
          <a:bodyPr vert="horz" lIns="91440" tIns="45720" rIns="91440" bIns="45720" rtlCol="0" anchor="ctr">
            <a:noAutofit/>
          </a:bodyPr>
          <a:lstStyle/>
          <a:p>
            <a:pPr lvl="0" algn="just">
              <a:spcBef>
                <a:spcPct val="50000"/>
              </a:spcBef>
              <a:buFont typeface="Arial" pitchFamily="34" charset="0"/>
              <a:buChar char="•"/>
              <a:defRPr/>
            </a:pPr>
            <a:r>
              <a:rPr lang="tr-TR" sz="2400" b="1" dirty="0" smtClean="0">
                <a:solidFill>
                  <a:srgbClr val="002060"/>
                </a:solidFill>
                <a:latin typeface="Comic Sans MS" pitchFamily="66" charset="0"/>
              </a:rPr>
              <a:t>Deprem anında okuldaysan öğretmeninin uyarılarına uymalısın.</a:t>
            </a:r>
          </a:p>
          <a:p>
            <a:pPr marL="0" marR="0" lvl="0" indent="0" defTabSz="914400" rtl="0" eaLnBrk="1" fontAlgn="auto" latinLnBrk="0" hangingPunct="1">
              <a:lnSpc>
                <a:spcPct val="100000"/>
              </a:lnSpc>
              <a:spcBef>
                <a:spcPct val="50000"/>
              </a:spcBef>
              <a:buClrTx/>
              <a:buSzTx/>
              <a:tabLst/>
              <a:defRPr/>
            </a:pPr>
            <a:endParaRPr lang="tr-TR" sz="2400" b="1" dirty="0" smtClean="0">
              <a:solidFill>
                <a:srgbClr val="002060"/>
              </a:solidFill>
              <a:latin typeface="Comic Sans MS" pitchFamily="66" charset="0"/>
            </a:endParaRPr>
          </a:p>
        </p:txBody>
      </p:sp>
      <p:pic>
        <p:nvPicPr>
          <p:cNvPr id="7" name="6 Resim" descr="deprem nedir 5. sınıf ile ilgili görsel sonucu"/>
          <p:cNvPicPr/>
          <p:nvPr/>
        </p:nvPicPr>
        <p:blipFill>
          <a:blip r:embed="rId3" cstate="print"/>
          <a:srcRect/>
          <a:stretch>
            <a:fillRect/>
          </a:stretch>
        </p:blipFill>
        <p:spPr bwMode="auto">
          <a:xfrm>
            <a:off x="1331640" y="2852936"/>
            <a:ext cx="6408712" cy="3816424"/>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Başlık 1"/>
          <p:cNvSpPr txBox="1">
            <a:spLocks/>
          </p:cNvSpPr>
          <p:nvPr/>
        </p:nvSpPr>
        <p:spPr>
          <a:xfrm>
            <a:off x="539552" y="332656"/>
            <a:ext cx="8280920"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ANINDA</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34818" name="Picture 2"/>
          <p:cNvPicPr>
            <a:picLocks noChangeAspect="1" noChangeArrowheads="1"/>
          </p:cNvPicPr>
          <p:nvPr/>
        </p:nvPicPr>
        <p:blipFill>
          <a:blip r:embed="rId3" cstate="print"/>
          <a:srcRect/>
          <a:stretch>
            <a:fillRect/>
          </a:stretch>
        </p:blipFill>
        <p:spPr bwMode="auto">
          <a:xfrm>
            <a:off x="395536" y="1196752"/>
            <a:ext cx="8424936" cy="5408809"/>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Başlık 1"/>
          <p:cNvSpPr txBox="1">
            <a:spLocks/>
          </p:cNvSpPr>
          <p:nvPr/>
        </p:nvSpPr>
        <p:spPr>
          <a:xfrm>
            <a:off x="539552" y="332656"/>
            <a:ext cx="8280920"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ANINDA</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35842" name="Picture 2"/>
          <p:cNvPicPr>
            <a:picLocks noChangeAspect="1" noChangeArrowheads="1"/>
          </p:cNvPicPr>
          <p:nvPr/>
        </p:nvPicPr>
        <p:blipFill>
          <a:blip r:embed="rId3" cstate="print"/>
          <a:srcRect/>
          <a:stretch>
            <a:fillRect/>
          </a:stretch>
        </p:blipFill>
        <p:spPr bwMode="auto">
          <a:xfrm>
            <a:off x="611560" y="1196752"/>
            <a:ext cx="8136904" cy="5410578"/>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74" name="Picture 2"/>
          <p:cNvPicPr>
            <a:picLocks noChangeAspect="1" noChangeArrowheads="1"/>
          </p:cNvPicPr>
          <p:nvPr/>
        </p:nvPicPr>
        <p:blipFill>
          <a:blip r:embed="rId3" cstate="print"/>
          <a:srcRect/>
          <a:stretch>
            <a:fillRect/>
          </a:stretch>
        </p:blipFill>
        <p:spPr bwMode="auto">
          <a:xfrm>
            <a:off x="0" y="0"/>
            <a:ext cx="9144000" cy="6850212"/>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5122" name="Picture 2"/>
          <p:cNvPicPr>
            <a:picLocks noChangeAspect="1" noChangeArrowheads="1"/>
          </p:cNvPicPr>
          <p:nvPr/>
        </p:nvPicPr>
        <p:blipFill>
          <a:blip r:embed="rId3" cstate="print"/>
          <a:srcRect/>
          <a:stretch>
            <a:fillRect/>
          </a:stretch>
        </p:blipFill>
        <p:spPr bwMode="auto">
          <a:xfrm>
            <a:off x="-49189" y="0"/>
            <a:ext cx="9193189" cy="6858000"/>
          </a:xfrm>
          <a:prstGeom prst="rect">
            <a:avLst/>
          </a:prstGeom>
          <a:noFill/>
          <a:ln w="9525">
            <a:noFill/>
            <a:miter lim="800000"/>
            <a:headEnd/>
            <a:tailEnd/>
          </a:ln>
          <a:effectLst/>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Başlık 1"/>
          <p:cNvSpPr txBox="1">
            <a:spLocks/>
          </p:cNvSpPr>
          <p:nvPr/>
        </p:nvSpPr>
        <p:spPr>
          <a:xfrm>
            <a:off x="323528" y="1052736"/>
            <a:ext cx="8496944" cy="532859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marL="609600" indent="-609600">
              <a:lnSpc>
                <a:spcPct val="90000"/>
              </a:lnSpc>
              <a:spcBef>
                <a:spcPts val="600"/>
              </a:spcBef>
              <a:spcAft>
                <a:spcPts val="600"/>
              </a:spcAft>
              <a:buFontTx/>
              <a:buNone/>
            </a:pPr>
            <a:r>
              <a:rPr lang="tr-TR" sz="2400" b="1" dirty="0" smtClean="0">
                <a:solidFill>
                  <a:srgbClr val="FF0000"/>
                </a:solidFill>
                <a:latin typeface="Comic Sans MS" pitchFamily="66" charset="0"/>
              </a:rPr>
              <a:t>	Sakin olun, paniğe kapılmayın. Şimdilik geçti.</a:t>
            </a:r>
          </a:p>
          <a:p>
            <a:pPr marL="609600" indent="-609600">
              <a:lnSpc>
                <a:spcPct val="90000"/>
              </a:lnSpc>
              <a:spcBef>
                <a:spcPts val="600"/>
              </a:spcBef>
              <a:spcAft>
                <a:spcPts val="600"/>
              </a:spcAft>
            </a:pPr>
            <a:r>
              <a:rPr lang="tr-TR" sz="2400" b="1" dirty="0" smtClean="0">
                <a:solidFill>
                  <a:srgbClr val="FF0000"/>
                </a:solidFill>
                <a:latin typeface="Comic Sans MS" pitchFamily="66" charset="0"/>
              </a:rPr>
              <a:t>	</a:t>
            </a:r>
            <a:r>
              <a:rPr lang="tr-TR" sz="2400" b="1" dirty="0" smtClean="0">
                <a:solidFill>
                  <a:srgbClr val="002060"/>
                </a:solidFill>
                <a:latin typeface="Comic Sans MS" pitchFamily="66" charset="0"/>
              </a:rPr>
              <a:t>Binayı tahliye etmeden önce;</a:t>
            </a:r>
          </a:p>
          <a:p>
            <a:pPr marL="360363" indent="-346075">
              <a:lnSpc>
                <a:spcPct val="90000"/>
              </a:lnSpc>
              <a:spcBef>
                <a:spcPts val="600"/>
              </a:spcBef>
              <a:spcAft>
                <a:spcPts val="600"/>
              </a:spcAft>
              <a:buFont typeface="Arial" pitchFamily="34" charset="0"/>
              <a:buChar char="•"/>
            </a:pPr>
            <a:r>
              <a:rPr lang="tr-TR" sz="2400" b="1" dirty="0" smtClean="0">
                <a:latin typeface="Comic Sans MS" pitchFamily="66" charset="0"/>
              </a:rPr>
              <a:t>Binada yangın var mı? kontrol edin,</a:t>
            </a:r>
          </a:p>
          <a:p>
            <a:pPr marL="360363" indent="-346075">
              <a:lnSpc>
                <a:spcPct val="90000"/>
              </a:lnSpc>
              <a:spcBef>
                <a:spcPts val="600"/>
              </a:spcBef>
              <a:spcAft>
                <a:spcPts val="600"/>
              </a:spcAft>
              <a:buFont typeface="Arial" pitchFamily="34" charset="0"/>
              <a:buChar char="•"/>
            </a:pPr>
            <a:r>
              <a:rPr lang="tr-TR" sz="2400" b="1" dirty="0" smtClean="0">
                <a:latin typeface="Comic Sans MS" pitchFamily="66" charset="0"/>
              </a:rPr>
              <a:t>Doğalgaz vanasını ve elektrik şalterini kapatınız.</a:t>
            </a:r>
          </a:p>
          <a:p>
            <a:pPr marL="360363" indent="-346075" algn="just">
              <a:lnSpc>
                <a:spcPct val="90000"/>
              </a:lnSpc>
              <a:spcBef>
                <a:spcPts val="600"/>
              </a:spcBef>
              <a:spcAft>
                <a:spcPts val="600"/>
              </a:spcAft>
              <a:buFont typeface="Arial" pitchFamily="34" charset="0"/>
              <a:buChar char="•"/>
            </a:pPr>
            <a:r>
              <a:rPr lang="tr-TR" sz="2400" b="1" dirty="0" smtClean="0">
                <a:latin typeface="Comic Sans MS" pitchFamily="66" charset="0"/>
              </a:rPr>
              <a:t>Kendi güvenliğinizi alarak binayı tahliye ediniz.</a:t>
            </a:r>
          </a:p>
          <a:p>
            <a:pPr marL="360363" indent="-346075" algn="just">
              <a:lnSpc>
                <a:spcPct val="90000"/>
              </a:lnSpc>
              <a:spcBef>
                <a:spcPts val="600"/>
              </a:spcBef>
              <a:spcAft>
                <a:spcPts val="600"/>
              </a:spcAft>
              <a:buFont typeface="Arial" pitchFamily="34" charset="0"/>
              <a:buChar char="•"/>
            </a:pPr>
            <a:r>
              <a:rPr lang="tr-TR" sz="2400" b="1" dirty="0" smtClean="0">
                <a:latin typeface="Comic Sans MS" pitchFamily="66" charset="0"/>
              </a:rPr>
              <a:t>Tahliye esnasında mümkünse yaşlılara, çocuklara, engellilere ve evcil hayvanlara yardımcı olunuz.</a:t>
            </a:r>
          </a:p>
          <a:p>
            <a:pPr marL="360363" indent="-346075" algn="just">
              <a:lnSpc>
                <a:spcPct val="90000"/>
              </a:lnSpc>
              <a:spcBef>
                <a:spcPts val="600"/>
              </a:spcBef>
              <a:spcAft>
                <a:spcPts val="600"/>
              </a:spcAft>
              <a:buFont typeface="Arial" pitchFamily="34" charset="0"/>
              <a:buChar char="•"/>
            </a:pPr>
            <a:r>
              <a:rPr lang="tr-TR" sz="2400" b="1" dirty="0" smtClean="0">
                <a:latin typeface="Comic Sans MS" pitchFamily="66" charset="0"/>
              </a:rPr>
              <a:t>Toplanma bölgesine gidiniz.</a:t>
            </a:r>
          </a:p>
          <a:p>
            <a:pPr marL="360363" indent="-346075" algn="just">
              <a:lnSpc>
                <a:spcPct val="90000"/>
              </a:lnSpc>
              <a:spcBef>
                <a:spcPts val="600"/>
              </a:spcBef>
              <a:spcAft>
                <a:spcPts val="600"/>
              </a:spcAft>
              <a:buFont typeface="Arial" pitchFamily="34" charset="0"/>
              <a:buChar char="•"/>
            </a:pPr>
            <a:r>
              <a:rPr lang="tr-TR" sz="2400" b="1" dirty="0" smtClean="0">
                <a:latin typeface="Comic Sans MS" pitchFamily="66" charset="0"/>
              </a:rPr>
              <a:t>Binada kalan olup olmadığını tespit ediniz. </a:t>
            </a:r>
          </a:p>
          <a:p>
            <a:pPr marL="360363" indent="-346075" algn="just">
              <a:lnSpc>
                <a:spcPct val="90000"/>
              </a:lnSpc>
              <a:spcBef>
                <a:spcPts val="600"/>
              </a:spcBef>
              <a:spcAft>
                <a:spcPts val="600"/>
              </a:spcAft>
              <a:buFont typeface="Arial" pitchFamily="34" charset="0"/>
              <a:buChar char="•"/>
            </a:pPr>
            <a:r>
              <a:rPr lang="tr-TR" sz="2400" b="1" dirty="0" smtClean="0">
                <a:latin typeface="Comic Sans MS" pitchFamily="66" charset="0"/>
              </a:rPr>
              <a:t>Aile fertleri ile daha önceden belirlediğiniz yerde buluşun.</a:t>
            </a:r>
          </a:p>
          <a:p>
            <a:pPr marL="609600" indent="-609600">
              <a:lnSpc>
                <a:spcPct val="90000"/>
              </a:lnSpc>
              <a:spcBef>
                <a:spcPts val="600"/>
              </a:spcBef>
              <a:spcAft>
                <a:spcPts val="600"/>
              </a:spcAft>
              <a:buFontTx/>
              <a:buNone/>
            </a:pPr>
            <a:endParaRPr lang="tr-TR" sz="2400" b="1" dirty="0" smtClean="0">
              <a:solidFill>
                <a:srgbClr val="FF0000"/>
              </a:solidFill>
              <a:latin typeface="Comic Sans MS" pitchFamily="66" charset="0"/>
            </a:endParaRPr>
          </a:p>
          <a:p>
            <a:pPr marL="609600" indent="-609600">
              <a:lnSpc>
                <a:spcPct val="90000"/>
              </a:lnSpc>
              <a:buFontTx/>
              <a:buNone/>
            </a:pPr>
            <a:endParaRPr lang="tr-TR" sz="2400" b="1" dirty="0" smtClean="0">
              <a:latin typeface="Comic Sans MS" pitchFamily="66" charset="0"/>
            </a:endParaRPr>
          </a:p>
        </p:txBody>
      </p:sp>
      <p:sp>
        <p:nvSpPr>
          <p:cNvPr id="5" name="Başlık 1"/>
          <p:cNvSpPr txBox="1">
            <a:spLocks/>
          </p:cNvSpPr>
          <p:nvPr/>
        </p:nvSpPr>
        <p:spPr>
          <a:xfrm>
            <a:off x="539552" y="116632"/>
            <a:ext cx="8280920"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SONRASINDA</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Başlık 1"/>
          <p:cNvSpPr txBox="1">
            <a:spLocks/>
          </p:cNvSpPr>
          <p:nvPr/>
        </p:nvSpPr>
        <p:spPr>
          <a:xfrm>
            <a:off x="323528" y="908720"/>
            <a:ext cx="8496944" cy="482453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marL="442913" indent="-430213" algn="just">
              <a:lnSpc>
                <a:spcPct val="90000"/>
              </a:lnSpc>
              <a:spcBef>
                <a:spcPts val="600"/>
              </a:spcBef>
              <a:spcAft>
                <a:spcPts val="600"/>
              </a:spcAft>
            </a:pPr>
            <a:r>
              <a:rPr lang="tr-TR" sz="2400" b="1" dirty="0" smtClean="0">
                <a:latin typeface="Comic Sans MS" pitchFamily="66" charset="0"/>
              </a:rPr>
              <a:t>		</a:t>
            </a:r>
            <a:r>
              <a:rPr lang="tr-TR" sz="2400" b="1" dirty="0" smtClean="0">
                <a:solidFill>
                  <a:srgbClr val="FF0000"/>
                </a:solidFill>
                <a:latin typeface="Comic Sans MS" pitchFamily="66" charset="0"/>
              </a:rPr>
              <a:t>Depremden sonraki ilk 72 saat çok önemli;</a:t>
            </a:r>
          </a:p>
          <a:p>
            <a:pPr marL="442913" indent="-430213" algn="just">
              <a:lnSpc>
                <a:spcPct val="90000"/>
              </a:lnSpc>
              <a:spcBef>
                <a:spcPts val="600"/>
              </a:spcBef>
              <a:spcAft>
                <a:spcPts val="600"/>
              </a:spcAft>
              <a:buFont typeface="Arial" pitchFamily="34" charset="0"/>
              <a:buChar char="•"/>
            </a:pPr>
            <a:r>
              <a:rPr lang="tr-TR" sz="2400" b="1" dirty="0" smtClean="0">
                <a:latin typeface="Comic Sans MS" pitchFamily="66" charset="0"/>
              </a:rPr>
              <a:t>Aynı anda çok sayıda kişinin yakınlarından haber almak amacıyla telefon etmeye çalışması sonucu hatlar kilitlendiğinden; depremin ardından gerçekten gerekli olmadıkça telefonlar meşgul edilmemelidir.</a:t>
            </a:r>
          </a:p>
          <a:p>
            <a:pPr marL="442913" indent="-430213" algn="just">
              <a:lnSpc>
                <a:spcPct val="90000"/>
              </a:lnSpc>
              <a:spcBef>
                <a:spcPts val="600"/>
              </a:spcBef>
              <a:spcAft>
                <a:spcPts val="600"/>
              </a:spcAft>
              <a:buFont typeface="Arial" pitchFamily="34" charset="0"/>
              <a:buChar char="•"/>
            </a:pPr>
            <a:r>
              <a:rPr lang="tr-TR" sz="2400" b="1" dirty="0" smtClean="0">
                <a:latin typeface="Comic Sans MS" pitchFamily="66" charset="0"/>
              </a:rPr>
              <a:t>Daha önceden hazırladığımız deprem çantası bu zamanda çok önemli.</a:t>
            </a:r>
          </a:p>
          <a:p>
            <a:pPr marL="442913" indent="-430213" algn="just">
              <a:lnSpc>
                <a:spcPct val="90000"/>
              </a:lnSpc>
              <a:spcBef>
                <a:spcPts val="600"/>
              </a:spcBef>
              <a:spcAft>
                <a:spcPts val="600"/>
              </a:spcAft>
              <a:buFont typeface="Arial" pitchFamily="34" charset="0"/>
              <a:buChar char="•"/>
            </a:pPr>
            <a:r>
              <a:rPr lang="tr-TR" sz="2400" b="1" dirty="0" smtClean="0">
                <a:latin typeface="Comic Sans MS" pitchFamily="66" charset="0"/>
              </a:rPr>
              <a:t>Deprem sonrasında uzun süre evimzi terk etmeniz söz konusu olabilir. Kimlik, bir miktar para, banka kartı vb. belgelere ihitiyaç duyabiliriz. </a:t>
            </a:r>
          </a:p>
          <a:p>
            <a:pPr marL="609600" indent="-609600">
              <a:lnSpc>
                <a:spcPct val="90000"/>
              </a:lnSpc>
              <a:spcBef>
                <a:spcPts val="600"/>
              </a:spcBef>
              <a:spcAft>
                <a:spcPts val="600"/>
              </a:spcAft>
              <a:buFontTx/>
              <a:buNone/>
            </a:pPr>
            <a:endParaRPr lang="tr-TR" sz="2400" b="1" dirty="0" smtClean="0">
              <a:solidFill>
                <a:srgbClr val="FF0000"/>
              </a:solidFill>
              <a:latin typeface="Comic Sans MS" pitchFamily="66" charset="0"/>
            </a:endParaRPr>
          </a:p>
          <a:p>
            <a:pPr marL="609600" indent="-609600">
              <a:lnSpc>
                <a:spcPct val="90000"/>
              </a:lnSpc>
              <a:buFontTx/>
              <a:buNone/>
            </a:pPr>
            <a:endParaRPr lang="tr-TR" sz="2400" b="1" dirty="0" smtClean="0">
              <a:latin typeface="Comic Sans MS" pitchFamily="66" charset="0"/>
            </a:endParaRPr>
          </a:p>
        </p:txBody>
      </p:sp>
      <p:sp>
        <p:nvSpPr>
          <p:cNvPr id="5" name="Başlık 1"/>
          <p:cNvSpPr txBox="1">
            <a:spLocks/>
          </p:cNvSpPr>
          <p:nvPr/>
        </p:nvSpPr>
        <p:spPr>
          <a:xfrm>
            <a:off x="539552" y="116632"/>
            <a:ext cx="8280920"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SONRASINDA</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7" name="Picture 3"/>
          <p:cNvPicPr>
            <a:picLocks noChangeAspect="1" noChangeArrowheads="1"/>
          </p:cNvPicPr>
          <p:nvPr/>
        </p:nvPicPr>
        <p:blipFill>
          <a:blip r:embed="rId2" cstate="print"/>
          <a:srcRect/>
          <a:stretch>
            <a:fillRect/>
          </a:stretch>
        </p:blipFill>
        <p:spPr bwMode="auto">
          <a:xfrm>
            <a:off x="-1" y="0"/>
            <a:ext cx="9230497" cy="6858000"/>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Başlık 1"/>
          <p:cNvSpPr txBox="1">
            <a:spLocks/>
          </p:cNvSpPr>
          <p:nvPr/>
        </p:nvSpPr>
        <p:spPr>
          <a:xfrm>
            <a:off x="323528" y="908720"/>
            <a:ext cx="8496944" cy="482453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marL="442913" indent="-430213" algn="just">
              <a:lnSpc>
                <a:spcPct val="90000"/>
              </a:lnSpc>
              <a:spcBef>
                <a:spcPts val="600"/>
              </a:spcBef>
              <a:spcAft>
                <a:spcPts val="600"/>
              </a:spcAft>
            </a:pPr>
            <a:r>
              <a:rPr lang="tr-TR" sz="2400" b="1" dirty="0" smtClean="0">
                <a:latin typeface="Comic Sans MS" pitchFamily="66" charset="0"/>
              </a:rPr>
              <a:t>		</a:t>
            </a:r>
            <a:r>
              <a:rPr lang="tr-TR" sz="2400" b="1" dirty="0" smtClean="0">
                <a:solidFill>
                  <a:srgbClr val="FF0000"/>
                </a:solidFill>
                <a:latin typeface="Comic Sans MS" pitchFamily="66" charset="0"/>
              </a:rPr>
              <a:t>Depremden sonraki ilk 72 saat çok önemli;</a:t>
            </a:r>
          </a:p>
          <a:p>
            <a:pPr marL="442913" indent="-430213" algn="just">
              <a:lnSpc>
                <a:spcPct val="90000"/>
              </a:lnSpc>
              <a:spcBef>
                <a:spcPts val="600"/>
              </a:spcBef>
              <a:spcAft>
                <a:spcPts val="600"/>
              </a:spcAft>
              <a:buFont typeface="Arial" pitchFamily="34" charset="0"/>
              <a:buChar char="•"/>
            </a:pPr>
            <a:r>
              <a:rPr lang="tr-TR" sz="2400" b="1" dirty="0" smtClean="0">
                <a:latin typeface="Comic Sans MS" pitchFamily="66" charset="0"/>
              </a:rPr>
              <a:t>Aynı anda çok sayıda kişinin yakınlarından haber almak amacıyla telefon etmeye çalışması sonucu hatlar kilitlendiğinden; depremin ardından gerçekten gerekli olmadıkça telefonlar meşgul edilmemelidir.</a:t>
            </a:r>
          </a:p>
          <a:p>
            <a:pPr marL="442913" indent="-430213" algn="just">
              <a:lnSpc>
                <a:spcPct val="90000"/>
              </a:lnSpc>
              <a:spcBef>
                <a:spcPts val="600"/>
              </a:spcBef>
              <a:spcAft>
                <a:spcPts val="600"/>
              </a:spcAft>
              <a:buFont typeface="Arial" pitchFamily="34" charset="0"/>
              <a:buChar char="•"/>
            </a:pPr>
            <a:r>
              <a:rPr lang="tr-TR" sz="2400" b="1" dirty="0" smtClean="0">
                <a:latin typeface="Comic Sans MS" pitchFamily="66" charset="0"/>
              </a:rPr>
              <a:t>Daha önceden hazırladığımız deprem çantası bu zamanda çok önemli.</a:t>
            </a:r>
          </a:p>
          <a:p>
            <a:pPr marL="442913" indent="-430213" algn="just">
              <a:lnSpc>
                <a:spcPct val="90000"/>
              </a:lnSpc>
              <a:spcBef>
                <a:spcPts val="600"/>
              </a:spcBef>
              <a:spcAft>
                <a:spcPts val="600"/>
              </a:spcAft>
              <a:buFont typeface="Arial" pitchFamily="34" charset="0"/>
              <a:buChar char="•"/>
            </a:pPr>
            <a:r>
              <a:rPr lang="tr-TR" sz="2400" b="1" dirty="0" smtClean="0">
                <a:latin typeface="Comic Sans MS" pitchFamily="66" charset="0"/>
              </a:rPr>
              <a:t>Deprem sonrasında uzun süre evimzi terk etmeniz söz konusu olabilir. Kimlik, bir miktar para, banka kartı vb. belgelere ihitiyaç duyabiliriz. </a:t>
            </a:r>
          </a:p>
          <a:p>
            <a:pPr marL="609600" indent="-609600">
              <a:lnSpc>
                <a:spcPct val="90000"/>
              </a:lnSpc>
              <a:spcBef>
                <a:spcPts val="600"/>
              </a:spcBef>
              <a:spcAft>
                <a:spcPts val="600"/>
              </a:spcAft>
              <a:buFontTx/>
              <a:buNone/>
            </a:pPr>
            <a:endParaRPr lang="tr-TR" sz="2400" b="1" dirty="0" smtClean="0">
              <a:solidFill>
                <a:srgbClr val="FF0000"/>
              </a:solidFill>
              <a:latin typeface="Comic Sans MS" pitchFamily="66" charset="0"/>
            </a:endParaRPr>
          </a:p>
          <a:p>
            <a:pPr marL="609600" indent="-609600">
              <a:lnSpc>
                <a:spcPct val="90000"/>
              </a:lnSpc>
              <a:buFontTx/>
              <a:buNone/>
            </a:pPr>
            <a:endParaRPr lang="tr-TR" sz="2400" b="1" dirty="0" smtClean="0">
              <a:latin typeface="Comic Sans MS" pitchFamily="66" charset="0"/>
            </a:endParaRPr>
          </a:p>
        </p:txBody>
      </p:sp>
      <p:sp>
        <p:nvSpPr>
          <p:cNvPr id="5" name="Başlık 1"/>
          <p:cNvSpPr txBox="1">
            <a:spLocks/>
          </p:cNvSpPr>
          <p:nvPr/>
        </p:nvSpPr>
        <p:spPr>
          <a:xfrm>
            <a:off x="539552" y="116632"/>
            <a:ext cx="8280920"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SONRASINDA</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Başlık 1"/>
          <p:cNvSpPr txBox="1">
            <a:spLocks/>
          </p:cNvSpPr>
          <p:nvPr/>
        </p:nvSpPr>
        <p:spPr>
          <a:xfrm>
            <a:off x="323528" y="908720"/>
            <a:ext cx="8424936" cy="56886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algn="just">
              <a:spcBef>
                <a:spcPts val="600"/>
              </a:spcBef>
              <a:spcAft>
                <a:spcPts val="600"/>
              </a:spcAft>
            </a:pPr>
            <a:r>
              <a:rPr lang="tr-TR" sz="2400" b="1" dirty="0" smtClean="0">
                <a:latin typeface="Comic Sans MS" pitchFamily="66" charset="0"/>
              </a:rPr>
              <a:t>	</a:t>
            </a:r>
            <a:r>
              <a:rPr lang="tr-TR" sz="2400" b="1" dirty="0" smtClean="0">
                <a:solidFill>
                  <a:srgbClr val="FF0000"/>
                </a:solidFill>
                <a:latin typeface="Comic Sans MS" pitchFamily="66" charset="0"/>
              </a:rPr>
              <a:t>Enkaz altında kalmanız halinde: </a:t>
            </a:r>
          </a:p>
          <a:p>
            <a:pPr algn="just">
              <a:spcBef>
                <a:spcPts val="600"/>
              </a:spcBef>
              <a:spcAft>
                <a:spcPts val="600"/>
              </a:spcAft>
            </a:pPr>
            <a:r>
              <a:rPr lang="tr-TR" sz="2400" b="1" dirty="0" smtClean="0">
                <a:latin typeface="Comic Sans MS" pitchFamily="66" charset="0"/>
              </a:rPr>
              <a:t>•   Sakin kalmaya çalışın. </a:t>
            </a:r>
          </a:p>
          <a:p>
            <a:pPr algn="just">
              <a:spcBef>
                <a:spcPts val="600"/>
              </a:spcBef>
              <a:spcAft>
                <a:spcPts val="600"/>
              </a:spcAft>
            </a:pPr>
            <a:r>
              <a:rPr lang="tr-TR" sz="2400" b="1" dirty="0" smtClean="0">
                <a:latin typeface="Comic Sans MS" pitchFamily="66" charset="0"/>
              </a:rPr>
              <a:t>•   Kibrit/ çakmak yakmayın. </a:t>
            </a:r>
          </a:p>
          <a:p>
            <a:pPr algn="just">
              <a:spcBef>
                <a:spcPts val="600"/>
              </a:spcBef>
              <a:spcAft>
                <a:spcPts val="600"/>
              </a:spcAft>
            </a:pPr>
            <a:r>
              <a:rPr lang="tr-TR" sz="2400" b="1" dirty="0" smtClean="0">
                <a:latin typeface="Comic Sans MS" pitchFamily="66" charset="0"/>
              </a:rPr>
              <a:t>•   Gereksiz toz kaldıracak hareketlerde bulunmayın. </a:t>
            </a:r>
          </a:p>
          <a:p>
            <a:pPr algn="just">
              <a:spcBef>
                <a:spcPts val="600"/>
              </a:spcBef>
              <a:spcAft>
                <a:spcPts val="600"/>
              </a:spcAft>
            </a:pPr>
            <a:r>
              <a:rPr lang="tr-TR" sz="2400" b="1" dirty="0" smtClean="0">
                <a:latin typeface="Comic Sans MS" pitchFamily="66" charset="0"/>
              </a:rPr>
              <a:t>•   Ağzınızı bir mendil ya da giysi parçasıyla örtün. </a:t>
            </a:r>
          </a:p>
          <a:p>
            <a:pPr algn="just">
              <a:spcBef>
                <a:spcPts val="600"/>
              </a:spcBef>
              <a:spcAft>
                <a:spcPts val="600"/>
              </a:spcAft>
            </a:pPr>
            <a:r>
              <a:rPr lang="tr-TR" sz="2400" b="1" dirty="0" smtClean="0">
                <a:latin typeface="Comic Sans MS" pitchFamily="66" charset="0"/>
              </a:rPr>
              <a:t>•   Enkaz altındaki diğerleri ile irtibat kurmaya çalışın. </a:t>
            </a:r>
          </a:p>
          <a:p>
            <a:pPr algn="just">
              <a:spcBef>
                <a:spcPts val="600"/>
              </a:spcBef>
              <a:spcAft>
                <a:spcPts val="600"/>
              </a:spcAft>
            </a:pPr>
            <a:r>
              <a:rPr lang="tr-TR" sz="2400" b="1" dirty="0" smtClean="0">
                <a:latin typeface="Comic Sans MS" pitchFamily="66" charset="0"/>
              </a:rPr>
              <a:t>• Önce dışarı seslenin. Eğer dışarıdakiler sizi duymuyorsa bağırmakta ısrar etmeyin, bir boru ya da duvara taş ya da metalle vurarak dışarıdakilerin sizi bulabilmesini sağlayın. Son çare olarak bağırın. Sürekli bağırmak sizi tüketebilir, yüksek ve tehlikeli miktarlarda toz yutmanıza sebep olabilir. </a:t>
            </a:r>
          </a:p>
          <a:p>
            <a:endParaRPr lang="tr-TR" sz="2400" b="1" dirty="0" smtClean="0">
              <a:solidFill>
                <a:srgbClr val="FF0000"/>
              </a:solidFill>
              <a:latin typeface="Comic Sans MS" pitchFamily="66" charset="0"/>
            </a:endParaRPr>
          </a:p>
          <a:p>
            <a:pPr marL="609600" indent="-609600">
              <a:lnSpc>
                <a:spcPct val="90000"/>
              </a:lnSpc>
              <a:buFontTx/>
              <a:buNone/>
            </a:pPr>
            <a:endParaRPr lang="tr-TR" sz="2400" b="1" dirty="0" smtClean="0">
              <a:latin typeface="Comic Sans MS" pitchFamily="66" charset="0"/>
            </a:endParaRPr>
          </a:p>
        </p:txBody>
      </p:sp>
      <p:sp>
        <p:nvSpPr>
          <p:cNvPr id="5" name="Başlık 1"/>
          <p:cNvSpPr txBox="1">
            <a:spLocks/>
          </p:cNvSpPr>
          <p:nvPr/>
        </p:nvSpPr>
        <p:spPr>
          <a:xfrm>
            <a:off x="539552" y="116632"/>
            <a:ext cx="8280920"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SONRASINDA</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Başlık 1"/>
          <p:cNvSpPr txBox="1">
            <a:spLocks/>
          </p:cNvSpPr>
          <p:nvPr/>
        </p:nvSpPr>
        <p:spPr>
          <a:xfrm>
            <a:off x="395536" y="1052736"/>
            <a:ext cx="8424936" cy="5400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a:p>
            <a:pPr algn="just">
              <a:spcBef>
                <a:spcPts val="600"/>
              </a:spcBef>
              <a:spcAft>
                <a:spcPts val="600"/>
              </a:spcAft>
            </a:pPr>
            <a:r>
              <a:rPr lang="tr-TR" sz="2400" b="1" dirty="0" smtClean="0">
                <a:latin typeface="Comic Sans MS" pitchFamily="66" charset="0"/>
              </a:rPr>
              <a:t>	</a:t>
            </a:r>
            <a:r>
              <a:rPr lang="tr-TR" sz="2400" b="1" dirty="0" smtClean="0">
                <a:solidFill>
                  <a:srgbClr val="FF0000"/>
                </a:solidFill>
                <a:latin typeface="Comic Sans MS" pitchFamily="66" charset="0"/>
              </a:rPr>
              <a:t>Deprem Sonrası Psikoloji; </a:t>
            </a:r>
          </a:p>
          <a:p>
            <a:pPr algn="just">
              <a:spcBef>
                <a:spcPts val="600"/>
              </a:spcBef>
              <a:spcAft>
                <a:spcPts val="600"/>
              </a:spcAft>
            </a:pPr>
            <a:r>
              <a:rPr lang="tr-TR" sz="2400" b="1" dirty="0" smtClean="0">
                <a:latin typeface="Comic Sans MS" pitchFamily="66" charset="0"/>
              </a:rPr>
              <a:t>	</a:t>
            </a:r>
            <a:r>
              <a:rPr lang="da-DK" sz="2400" b="1" dirty="0" smtClean="0">
                <a:latin typeface="Comic Sans MS" pitchFamily="66" charset="0"/>
              </a:rPr>
              <a:t>Depremin neden olacağı bir acil durum ya da afetin, herkes üzerinde bazı psikolojik etkileri olacaktır. </a:t>
            </a:r>
            <a:endParaRPr lang="tr-TR" sz="2400" b="1" dirty="0" smtClean="0">
              <a:solidFill>
                <a:srgbClr val="00B050"/>
              </a:solidFill>
              <a:latin typeface="Comic Sans MS" pitchFamily="66" charset="0"/>
            </a:endParaRPr>
          </a:p>
          <a:p>
            <a:pPr algn="just">
              <a:spcBef>
                <a:spcPts val="600"/>
              </a:spcBef>
              <a:spcAft>
                <a:spcPts val="600"/>
              </a:spcAft>
            </a:pPr>
            <a:r>
              <a:rPr lang="tr-TR" sz="2400" b="1" dirty="0" smtClean="0">
                <a:latin typeface="Comic Sans MS" pitchFamily="66" charset="0"/>
              </a:rPr>
              <a:t>	Sizin, sevdiklerinizin ya da yakınlarınızın bir deprem sonrasında yaşayabileceği doğal tepkiler;</a:t>
            </a:r>
          </a:p>
          <a:p>
            <a:pPr>
              <a:spcBef>
                <a:spcPts val="600"/>
              </a:spcBef>
              <a:spcAft>
                <a:spcPts val="600"/>
              </a:spcAft>
              <a:buFont typeface="Arial" pitchFamily="34" charset="0"/>
              <a:buChar char="•"/>
            </a:pPr>
            <a:r>
              <a:rPr lang="tr-TR" sz="2400" b="1" dirty="0" smtClean="0">
                <a:latin typeface="Comic Sans MS" pitchFamily="66" charset="0"/>
              </a:rPr>
              <a:t> Konsantrasyon ve hafıza problemleri </a:t>
            </a:r>
          </a:p>
          <a:p>
            <a:pPr>
              <a:spcBef>
                <a:spcPts val="600"/>
              </a:spcBef>
              <a:spcAft>
                <a:spcPts val="600"/>
              </a:spcAft>
              <a:buFont typeface="Arial" pitchFamily="34" charset="0"/>
              <a:buChar char="•"/>
            </a:pPr>
            <a:r>
              <a:rPr lang="tr-TR" sz="2400" b="1" dirty="0" smtClean="0">
                <a:latin typeface="Comic Sans MS" pitchFamily="66" charset="0"/>
              </a:rPr>
              <a:t> Çaresizlik hissi, Tedirginlik veya kızgınlık </a:t>
            </a:r>
          </a:p>
          <a:p>
            <a:pPr>
              <a:spcBef>
                <a:spcPts val="600"/>
              </a:spcBef>
              <a:spcAft>
                <a:spcPts val="600"/>
              </a:spcAft>
              <a:buFont typeface="Arial" pitchFamily="34" charset="0"/>
              <a:buChar char="•"/>
            </a:pPr>
            <a:r>
              <a:rPr lang="tr-TR" sz="2400" b="1" dirty="0" smtClean="0">
                <a:latin typeface="Comic Sans MS" pitchFamily="66" charset="0"/>
              </a:rPr>
              <a:t> Kendini suçlama, başkalarını suçlama </a:t>
            </a:r>
          </a:p>
          <a:p>
            <a:pPr>
              <a:spcBef>
                <a:spcPts val="600"/>
              </a:spcBef>
              <a:spcAft>
                <a:spcPts val="600"/>
              </a:spcAft>
              <a:buFont typeface="Arial" pitchFamily="34" charset="0"/>
              <a:buChar char="•"/>
            </a:pPr>
            <a:r>
              <a:rPr lang="tr-TR" sz="2400" b="1" dirty="0" smtClean="0">
                <a:latin typeface="Comic Sans MS" pitchFamily="66" charset="0"/>
              </a:rPr>
              <a:t> Tek başına kalma, geri çekilme </a:t>
            </a:r>
          </a:p>
          <a:p>
            <a:pPr>
              <a:spcBef>
                <a:spcPts val="600"/>
              </a:spcBef>
              <a:spcAft>
                <a:spcPts val="600"/>
              </a:spcAft>
              <a:buFont typeface="Arial" pitchFamily="34" charset="0"/>
              <a:buChar char="•"/>
            </a:pPr>
            <a:r>
              <a:rPr lang="tr-TR" sz="2400" b="1" dirty="0" smtClean="0">
                <a:latin typeface="Comic Sans MS" pitchFamily="66" charset="0"/>
              </a:rPr>
              <a:t> Olayın tekrar olması korkusu </a:t>
            </a:r>
            <a:endParaRPr lang="tr-TR" sz="2400" b="1" dirty="0" smtClean="0">
              <a:solidFill>
                <a:srgbClr val="00B050"/>
              </a:solidFill>
              <a:latin typeface="Comic Sans MS" pitchFamily="66" charset="0"/>
            </a:endParaRPr>
          </a:p>
          <a:p>
            <a:pPr algn="just">
              <a:spcBef>
                <a:spcPts val="600"/>
              </a:spcBef>
              <a:spcAft>
                <a:spcPts val="600"/>
              </a:spcAft>
            </a:pPr>
            <a:endParaRPr lang="tr-TR" sz="2400" b="1" dirty="0" smtClean="0">
              <a:solidFill>
                <a:srgbClr val="00B050"/>
              </a:solidFill>
              <a:latin typeface="Comic Sans MS" pitchFamily="66" charset="0"/>
            </a:endParaRPr>
          </a:p>
          <a:p>
            <a:pPr marL="609600" indent="-609600">
              <a:lnSpc>
                <a:spcPct val="90000"/>
              </a:lnSpc>
              <a:buFontTx/>
              <a:buNone/>
            </a:pPr>
            <a:endParaRPr lang="tr-TR" sz="2400" b="1" dirty="0" smtClean="0">
              <a:latin typeface="Comic Sans MS" pitchFamily="66" charset="0"/>
            </a:endParaRPr>
          </a:p>
        </p:txBody>
      </p:sp>
      <p:sp>
        <p:nvSpPr>
          <p:cNvPr id="5" name="Başlık 1"/>
          <p:cNvSpPr txBox="1">
            <a:spLocks/>
          </p:cNvSpPr>
          <p:nvPr/>
        </p:nvSpPr>
        <p:spPr>
          <a:xfrm>
            <a:off x="539552" y="116632"/>
            <a:ext cx="8280920" cy="86409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DEPREM</a:t>
            </a:r>
            <a:r>
              <a:rPr kumimoji="0" lang="tr-TR" sz="4000" b="1" i="0" u="none"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 SONRASINDA</a:t>
            </a:r>
            <a:endPar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7412"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4" name="Picture 26" descr="FAYLANMA"/>
          <p:cNvPicPr>
            <a:picLocks noChangeAspect="1" noChangeArrowheads="1"/>
          </p:cNvPicPr>
          <p:nvPr/>
        </p:nvPicPr>
        <p:blipFill>
          <a:blip r:embed="rId3" cstate="print"/>
          <a:srcRect/>
          <a:stretch>
            <a:fillRect/>
          </a:stretch>
        </p:blipFill>
        <p:spPr bwMode="auto">
          <a:xfrm>
            <a:off x="4524736" y="2708920"/>
            <a:ext cx="4619264" cy="3528392"/>
          </a:xfrm>
          <a:prstGeom prst="rect">
            <a:avLst/>
          </a:prstGeom>
          <a:noFill/>
          <a:ln w="9525">
            <a:noFill/>
            <a:miter lim="800000"/>
            <a:headEnd/>
            <a:tailEnd/>
          </a:ln>
        </p:spPr>
      </p:pic>
      <p:sp>
        <p:nvSpPr>
          <p:cNvPr id="6" name="Text Box 27"/>
          <p:cNvSpPr txBox="1">
            <a:spLocks noChangeArrowheads="1"/>
          </p:cNvSpPr>
          <p:nvPr/>
        </p:nvSpPr>
        <p:spPr bwMode="auto">
          <a:xfrm>
            <a:off x="683568" y="1196752"/>
            <a:ext cx="7848872" cy="1200329"/>
          </a:xfrm>
          <a:prstGeom prst="rect">
            <a:avLst/>
          </a:prstGeom>
          <a:noFill/>
          <a:ln w="9525">
            <a:noFill/>
            <a:miter lim="800000"/>
            <a:headEnd type="none" w="sm" len="sm"/>
            <a:tailEnd type="none" w="sm" len="sm"/>
          </a:ln>
        </p:spPr>
        <p:txBody>
          <a:bodyPr wrap="square">
            <a:spAutoFit/>
          </a:bodyPr>
          <a:lstStyle/>
          <a:p>
            <a:pPr>
              <a:spcBef>
                <a:spcPct val="50000"/>
              </a:spcBef>
              <a:buSzPct val="150000"/>
              <a:buFont typeface="Wingdings" pitchFamily="2" charset="2"/>
              <a:buNone/>
              <a:tabLst>
                <a:tab pos="0" algn="l"/>
              </a:tabLst>
            </a:pPr>
            <a:r>
              <a:rPr lang="tr-TR" sz="2400" b="1" dirty="0" smtClean="0">
                <a:solidFill>
                  <a:srgbClr val="000000"/>
                </a:solidFill>
                <a:latin typeface="Comic Sans MS" pitchFamily="66" charset="0"/>
              </a:rPr>
              <a:t>       Bir </a:t>
            </a:r>
            <a:r>
              <a:rPr lang="tr-TR" sz="2400" b="1" dirty="0">
                <a:solidFill>
                  <a:srgbClr val="000000"/>
                </a:solidFill>
                <a:latin typeface="Comic Sans MS" pitchFamily="66" charset="0"/>
              </a:rPr>
              <a:t>Kuvvetle iki yönden sıkıştırılmış kayanın zamanla şekil değiştirmesi sonucu aniden </a:t>
            </a:r>
            <a:r>
              <a:rPr lang="tr-TR" sz="2400" b="1" dirty="0" smtClean="0">
                <a:solidFill>
                  <a:srgbClr val="000000"/>
                </a:solidFill>
                <a:latin typeface="Comic Sans MS" pitchFamily="66" charset="0"/>
              </a:rPr>
              <a:t>kırılması ile fay </a:t>
            </a:r>
            <a:r>
              <a:rPr lang="tr-TR" sz="2400" b="1" dirty="0">
                <a:solidFill>
                  <a:srgbClr val="000000"/>
                </a:solidFill>
                <a:latin typeface="Comic Sans MS" pitchFamily="66" charset="0"/>
              </a:rPr>
              <a:t>oluşur.</a:t>
            </a:r>
          </a:p>
        </p:txBody>
      </p:sp>
      <p:sp>
        <p:nvSpPr>
          <p:cNvPr id="7" name="Başlık 1"/>
          <p:cNvSpPr txBox="1">
            <a:spLocks/>
          </p:cNvSpPr>
          <p:nvPr/>
        </p:nvSpPr>
        <p:spPr>
          <a:xfrm>
            <a:off x="611560" y="44624"/>
            <a:ext cx="828092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5400"/>
              </a:spcAft>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FAY NEDİR?</a:t>
            </a:r>
            <a:endParaRPr kumimoji="0" lang="tr-TR"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sp>
        <p:nvSpPr>
          <p:cNvPr id="31746"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31748" name="AutoShape 4"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 name="Picture 2" descr="http://t3.gstatic.com/images?q=tbn:ANd9GcTAUnsE8iLbd0LWZ9Fe_ItoEU0bo2ZXBEj6W2ZSK8wCVQwErjrj1A"/>
          <p:cNvPicPr>
            <a:picLocks noChangeAspect="1" noChangeArrowheads="1"/>
          </p:cNvPicPr>
          <p:nvPr/>
        </p:nvPicPr>
        <p:blipFill>
          <a:blip r:embed="rId4" cstate="print"/>
          <a:srcRect/>
          <a:stretch>
            <a:fillRect/>
          </a:stretch>
        </p:blipFill>
        <p:spPr bwMode="auto">
          <a:xfrm>
            <a:off x="179512" y="2708920"/>
            <a:ext cx="4320480" cy="3528392"/>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7" name="Başlık 1"/>
          <p:cNvSpPr txBox="1">
            <a:spLocks/>
          </p:cNvSpPr>
          <p:nvPr/>
        </p:nvSpPr>
        <p:spPr>
          <a:xfrm>
            <a:off x="611560" y="116632"/>
            <a:ext cx="8280920" cy="1470025"/>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50000"/>
              </a:spcBef>
              <a:spcAft>
                <a:spcPts val="5400"/>
              </a:spcAft>
              <a:buClrTx/>
              <a:buSzTx/>
              <a:buFontTx/>
              <a:buNone/>
              <a:tabLst/>
              <a:defRPr/>
            </a:pPr>
            <a:r>
              <a:rPr kumimoji="0" lang="tr-TR" sz="40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rPr>
              <a:t>FAY NEDİR?</a:t>
            </a:r>
            <a:endParaRPr kumimoji="0" lang="tr-TR"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omic Sans MS" pitchFamily="66" charset="0"/>
              <a:ea typeface="+mj-ea"/>
              <a:cs typeface="+mj-cs"/>
            </a:endParaRPr>
          </a:p>
        </p:txBody>
      </p:sp>
      <p:sp>
        <p:nvSpPr>
          <p:cNvPr id="29698" name="AutoShape 2" descr="fay nedir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8" name="Picture 2" descr="http://t3.gstatic.com/images?q=tbn:ANd9GcQ6RI87a6L9vhuXB1wUEN2xe0Fbp-5tAwMBzEkyY8zwLo9VTlemtij87YiT"/>
          <p:cNvPicPr>
            <a:picLocks noChangeAspect="1" noChangeArrowheads="1"/>
          </p:cNvPicPr>
          <p:nvPr/>
        </p:nvPicPr>
        <p:blipFill>
          <a:blip r:embed="rId3" cstate="print"/>
          <a:srcRect/>
          <a:stretch>
            <a:fillRect/>
          </a:stretch>
        </p:blipFill>
        <p:spPr bwMode="auto">
          <a:xfrm>
            <a:off x="467544" y="1916832"/>
            <a:ext cx="2952328" cy="4568748"/>
          </a:xfrm>
          <a:prstGeom prst="rect">
            <a:avLst/>
          </a:prstGeom>
          <a:noFill/>
          <a:ln w="9525">
            <a:noFill/>
            <a:miter lim="800000"/>
            <a:headEnd/>
            <a:tailEnd/>
          </a:ln>
        </p:spPr>
      </p:pic>
      <p:pic>
        <p:nvPicPr>
          <p:cNvPr id="9" name="Picture 2" descr="http://t0.gstatic.com/images?q=tbn:ANd9GcQ5uN0zRJsXOyYNSERq1amnxOE6RaYF0Yci1bvf33CjR8bAW0q3n9Y9iajG"/>
          <p:cNvPicPr>
            <a:picLocks noChangeAspect="1" noChangeArrowheads="1"/>
          </p:cNvPicPr>
          <p:nvPr/>
        </p:nvPicPr>
        <p:blipFill>
          <a:blip r:embed="rId4" cstate="print"/>
          <a:srcRect/>
          <a:stretch>
            <a:fillRect/>
          </a:stretch>
        </p:blipFill>
        <p:spPr bwMode="auto">
          <a:xfrm>
            <a:off x="3635896" y="1916832"/>
            <a:ext cx="5210138" cy="4536504"/>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0"/>
            <a:lum/>
          </a:blip>
          <a:srcRect/>
          <a:stretch>
            <a:fillRect t="-16000" b="-16000"/>
          </a:stretch>
        </a:blipFill>
        <a:effectLst/>
      </p:bgPr>
    </p:bg>
    <p:spTree>
      <p:nvGrpSpPr>
        <p:cNvPr id="1" name=""/>
        <p:cNvGrpSpPr/>
        <p:nvPr/>
      </p:nvGrpSpPr>
      <p:grpSpPr>
        <a:xfrm>
          <a:off x="0" y="0"/>
          <a:ext cx="0" cy="0"/>
          <a:chOff x="0" y="0"/>
          <a:chExt cx="0" cy="0"/>
        </a:xfrm>
      </p:grpSpPr>
      <p:sp>
        <p:nvSpPr>
          <p:cNvPr id="20482" name="AutoShape 2" descr="Kapalı alanda, herhangi bir çökme riski oluştuğunda açık alanda olmak ya da çömelmek zarar görme riskini artırıyo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22530" name="Picture 2"/>
          <p:cNvPicPr preferRelativeResize="0">
            <a:picLocks noChangeArrowheads="1"/>
          </p:cNvPicPr>
          <p:nvPr/>
        </p:nvPicPr>
        <p:blipFill>
          <a:blip r:embed="rId3" cstate="print"/>
          <a:srcRect/>
          <a:stretch>
            <a:fillRect/>
          </a:stretch>
        </p:blipFill>
        <p:spPr bwMode="auto">
          <a:xfrm>
            <a:off x="1979712" y="1628800"/>
            <a:ext cx="5256584" cy="3430800"/>
          </a:xfrm>
          <a:prstGeom prst="rect">
            <a:avLst/>
          </a:prstGeom>
          <a:noFill/>
          <a:ln w="9525">
            <a:noFill/>
            <a:miter lim="800000"/>
            <a:headEnd/>
            <a:tailEnd/>
          </a:ln>
        </p:spPr>
      </p:pic>
    </p:spTree>
    <p:extLst>
      <p:ext uri="{BB962C8B-B14F-4D97-AF65-F5344CB8AC3E}">
        <p14:creationId xmlns:p14="http://schemas.microsoft.com/office/powerpoint/2010/main" val="3989587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321</Words>
  <Application>Microsoft Office PowerPoint</Application>
  <PresentationFormat>Ekran Gösterisi (4:3)</PresentationFormat>
  <Paragraphs>106</Paragraphs>
  <Slides>52</Slides>
  <Notes>0</Notes>
  <HiddenSlides>0</HiddenSlides>
  <MMClips>0</MMClips>
  <ScaleCrop>false</ScaleCrop>
  <HeadingPairs>
    <vt:vector size="4" baseType="variant">
      <vt:variant>
        <vt:lpstr>Tema</vt:lpstr>
      </vt:variant>
      <vt:variant>
        <vt:i4>1</vt:i4>
      </vt:variant>
      <vt:variant>
        <vt:lpstr>Slayt Başlıkları</vt:lpstr>
      </vt:variant>
      <vt:variant>
        <vt:i4>52</vt:i4>
      </vt:variant>
    </vt:vector>
  </HeadingPairs>
  <TitlesOfParts>
    <vt:vector size="53"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dc:title>
  <dc:creator>SelinKIZILTUG</dc:creator>
  <cp:lastModifiedBy>sevgi</cp:lastModifiedBy>
  <cp:revision>81</cp:revision>
  <dcterms:created xsi:type="dcterms:W3CDTF">2019-06-14T06:55:08Z</dcterms:created>
  <dcterms:modified xsi:type="dcterms:W3CDTF">2020-02-28T11:31:36Z</dcterms:modified>
</cp:coreProperties>
</file>